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329" r:id="rId4"/>
    <p:sldId id="330" r:id="rId5"/>
    <p:sldId id="331" r:id="rId6"/>
    <p:sldId id="332" r:id="rId7"/>
    <p:sldId id="333" r:id="rId8"/>
    <p:sldId id="334" r:id="rId9"/>
    <p:sldId id="260" r:id="rId10"/>
    <p:sldId id="279" r:id="rId11"/>
    <p:sldId id="307" r:id="rId12"/>
    <p:sldId id="335" r:id="rId13"/>
    <p:sldId id="336" r:id="rId14"/>
    <p:sldId id="308" r:id="rId15"/>
    <p:sldId id="337" r:id="rId16"/>
    <p:sldId id="309" r:id="rId17"/>
    <p:sldId id="338" r:id="rId18"/>
    <p:sldId id="277" r:id="rId19"/>
    <p:sldId id="278" r:id="rId20"/>
    <p:sldId id="259" r:id="rId21"/>
    <p:sldId id="263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276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credibleZSC@163.com" initials="i" lastIdx="1" clrIdx="0">
    <p:extLst>
      <p:ext uri="{19B8F6BF-5375-455C-9EA6-DF929625EA0E}">
        <p15:presenceInfo xmlns:p15="http://schemas.microsoft.com/office/powerpoint/2012/main" userId="6182c11167e0f9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F56"/>
    <a:srgbClr val="BA87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/>
    <p:restoredTop sz="94811"/>
  </p:normalViewPr>
  <p:slideViewPr>
    <p:cSldViewPr snapToGrid="0">
      <p:cViewPr varScale="1">
        <p:scale>
          <a:sx n="104" d="100"/>
          <a:sy n="104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20:47:45.469" idx="1">
    <p:pos x="2263" y="431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2D897-CD94-4189-B2D6-CF5A5AF22DF4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14EE2-B794-47CF-8502-39B7F9ABBF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578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658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651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124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799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293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122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4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023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64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530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054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1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793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22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260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1349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7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071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419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235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951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571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8426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608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611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831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050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109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698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14EE2-B794-47CF-8502-39B7F9ABBF5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13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50BFA-DA26-4BC9-9704-7FFFE0D17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8CB748-0EEC-4DB8-9983-1C1E661F4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6326A2-AAA3-47AC-94C6-4774969E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D5F9-8161-4750-BA9C-50706E47DFB8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4F0AA0-B090-4D77-B810-EEA75F2A6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E0C87-DF19-47E5-93E5-5F9AAA0A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E5165-BFEC-4878-A89A-D5B54D1332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70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837F8-35D4-4773-8E9B-A7AE19AF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92F082-3D66-4AA7-A299-6DDEB75D5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CE913F-4EE9-4E1B-91DA-6A458FC9B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D5F9-8161-4750-BA9C-50706E47DFB8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4A1319-9310-46FD-98CB-B6E15240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4AEE59-E7FE-4705-9660-9FCD19C05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E5165-BFEC-4878-A89A-D5B54D1332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370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16737C-9F8B-4082-8372-345DC17A5C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196F52-563C-4E2C-A272-2A515DF74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0419B3-0254-4B78-B4B6-FBA37BCF7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D5F9-8161-4750-BA9C-50706E47DFB8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A44A51-F5E8-40E3-B0E2-8E873BBA3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870D3E-6EBD-4ED7-8F8B-DCCD4218B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E5165-BFEC-4878-A89A-D5B54D1332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193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0A9A2E-F76B-4159-B79B-3647E07C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7FCEB8-54DD-4833-AE74-13C6E10CA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5DAE49-4794-4ACC-8179-0A5AEF417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D5F9-8161-4750-BA9C-50706E47DFB8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7BEDDC-0438-48D4-95B4-E336802A3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2DF6B0-949D-4F10-87CB-A21865FF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E5165-BFEC-4878-A89A-D5B54D1332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430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5733B0-0A09-42DD-A64F-230DEE361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27688-5E0E-43A6-B364-E2E62FA2E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27F615-CD9B-4C41-A4A3-E5914BCE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D5F9-8161-4750-BA9C-50706E47DFB8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85E1B0-400A-433B-AAD9-8D0F1BCCA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B62D96-3DDF-4307-B464-53648FA07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E5165-BFEC-4878-A89A-D5B54D1332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393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330CE-79D9-45BE-A628-26303329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8FCEF6-61BA-4414-9BE1-0492269705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2E2966-E940-4058-99A4-9072A349B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0BB49F-99D9-4B35-99D7-55BF34B32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D5F9-8161-4750-BA9C-50706E47DFB8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97CD17-74E6-40DF-B7F4-A14C2B98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59D95B-F2F6-4951-885A-9FC9B772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E5165-BFEC-4878-A89A-D5B54D1332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099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E4F47-C695-4160-9CCD-6182F91FD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12655F-195B-4ED8-87FD-E4EB51CBC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9FF7CB-2810-4882-A357-9D31D083C5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F3AD3F-4087-4EBE-9F04-1FF9AE810D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5C08346-71A6-482C-8963-7561E6D73F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9F83EE5-5342-4434-940D-B531D1D6A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D5F9-8161-4750-BA9C-50706E47DFB8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90CF03-D06B-4798-B06E-5B748A41C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CBE974-FC8B-459A-9569-E7C7056DA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E5165-BFEC-4878-A89A-D5B54D1332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226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15122-590E-4164-B0AE-1B489FCA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41840B-04D1-4C7D-9205-B0A4DCC7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D5F9-8161-4750-BA9C-50706E47DFB8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4EE43A-83A1-40B0-99A7-EB6B4739C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493DA4-3E75-465D-AF43-927C762D9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E5165-BFEC-4878-A89A-D5B54D1332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235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BEFD2C2-4903-432B-8D76-BB553AB7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D5F9-8161-4750-BA9C-50706E47DFB8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7D0671-5628-47A0-8C74-45C05770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0E9E9B-13D8-4C8A-8FA8-4C377D989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E5165-BFEC-4878-A89A-D5B54D1332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059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FCBBA-665A-47CB-BC58-A93196E7F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139113-5E9F-4EAC-B3A0-BEF485BC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E352F8-F9D4-473B-961A-EF3AAD769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DEB6EF-3FE5-4D95-BA96-0549899D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D5F9-8161-4750-BA9C-50706E47DFB8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2278E6-2946-4329-B96A-75480C94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7490DB-BEB6-4847-8113-52BCDE186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E5165-BFEC-4878-A89A-D5B54D1332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58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12D1B-9796-4F66-8229-7701D7D9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98A2D74-8966-4DA2-BC05-D9ECD98FB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D2B636-3E20-4C63-BDC8-C641646DF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4B01C5-7218-48B5-9EE1-7726DDA97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D5F9-8161-4750-BA9C-50706E47DFB8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00C02C-E304-45B3-A0D7-42F3233B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ADDF31-2F4E-4A1D-9479-BE92A335A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E5165-BFEC-4878-A89A-D5B54D1332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634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B3B05F0-268B-4457-B99F-FF7ACEA69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990C38-1139-463E-B35E-3FB17FAD0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8E07C5-60D9-4F9E-8A2A-A4C1A9EDF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1D5F9-8161-4750-BA9C-50706E47DFB8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17E1B4-3F77-4A01-8958-D2093605F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83841A-A431-4337-ABEB-8E03BDB17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E5165-BFEC-4878-A89A-D5B54D1332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651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29017924-4C81-434F-9F68-15BB7BD8009B}"/>
              </a:ext>
            </a:extLst>
          </p:cNvPr>
          <p:cNvGrpSpPr/>
          <p:nvPr/>
        </p:nvGrpSpPr>
        <p:grpSpPr>
          <a:xfrm>
            <a:off x="2805761" y="1619468"/>
            <a:ext cx="6280577" cy="2293928"/>
            <a:chOff x="1769918" y="2385536"/>
            <a:chExt cx="8652164" cy="208692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610372B-15B5-4BC2-894D-CF23B1F28BBA}"/>
                </a:ext>
              </a:extLst>
            </p:cNvPr>
            <p:cNvSpPr/>
            <p:nvPr/>
          </p:nvSpPr>
          <p:spPr>
            <a:xfrm>
              <a:off x="2488770" y="2385536"/>
              <a:ext cx="7214461" cy="2086928"/>
            </a:xfrm>
            <a:prstGeom prst="rect">
              <a:avLst/>
            </a:prstGeom>
            <a:noFill/>
            <a:ln w="38100">
              <a:solidFill>
                <a:srgbClr val="0F2F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1" name="矩形 20">
              <a:extLst>
                <a:ext uri="{FF2B5EF4-FFF2-40B4-BE49-F238E27FC236}">
                  <a16:creationId xmlns:a16="http://schemas.microsoft.com/office/drawing/2014/main" id="{C75983DA-99E2-4287-AF09-4804228BCF8F}"/>
                </a:ext>
              </a:extLst>
            </p:cNvPr>
            <p:cNvSpPr/>
            <p:nvPr/>
          </p:nvSpPr>
          <p:spPr>
            <a:xfrm>
              <a:off x="1769918" y="2812473"/>
              <a:ext cx="8652164" cy="12330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ACE9501-5F1C-464D-8F8E-03D7CA685A9A}"/>
              </a:ext>
            </a:extLst>
          </p:cNvPr>
          <p:cNvSpPr txBox="1"/>
          <p:nvPr/>
        </p:nvSpPr>
        <p:spPr>
          <a:xfrm>
            <a:off x="2396672" y="2443265"/>
            <a:ext cx="709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-150" dirty="0">
                <a:latin typeface="黑体" panose="02010609060101010101" pitchFamily="49" charset="-122"/>
                <a:ea typeface="黑体" panose="02010609060101010101" pitchFamily="49" charset="-122"/>
              </a:rPr>
              <a:t>Text Search Engine</a:t>
            </a:r>
            <a:endParaRPr lang="zh-CN" altLang="en-US" sz="3600" b="1" spc="-15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66961E1-2098-4417-AA31-62505F667DC9}"/>
              </a:ext>
            </a:extLst>
          </p:cNvPr>
          <p:cNvSpPr/>
          <p:nvPr/>
        </p:nvSpPr>
        <p:spPr>
          <a:xfrm>
            <a:off x="364054" y="373646"/>
            <a:ext cx="11463892" cy="6110709"/>
          </a:xfrm>
          <a:prstGeom prst="rect">
            <a:avLst/>
          </a:prstGeom>
          <a:noFill/>
          <a:ln w="38100">
            <a:solidFill>
              <a:srgbClr val="0F2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EA53BDD-9B5E-4FDF-BD7A-AC17B9624A82}"/>
              </a:ext>
            </a:extLst>
          </p:cNvPr>
          <p:cNvSpPr/>
          <p:nvPr/>
        </p:nvSpPr>
        <p:spPr>
          <a:xfrm>
            <a:off x="209334" y="200086"/>
            <a:ext cx="360772" cy="360772"/>
          </a:xfrm>
          <a:prstGeom prst="rect">
            <a:avLst/>
          </a:prstGeom>
          <a:solidFill>
            <a:srgbClr val="0F2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C1EC499-D237-4C35-B392-2203E918F697}"/>
              </a:ext>
            </a:extLst>
          </p:cNvPr>
          <p:cNvSpPr/>
          <p:nvPr/>
        </p:nvSpPr>
        <p:spPr>
          <a:xfrm>
            <a:off x="11647560" y="6347404"/>
            <a:ext cx="360772" cy="360772"/>
          </a:xfrm>
          <a:prstGeom prst="rect">
            <a:avLst/>
          </a:prstGeom>
          <a:solidFill>
            <a:srgbClr val="0F2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2838679-98C6-45B2-8FD5-7D96B11BBB3E}"/>
              </a:ext>
            </a:extLst>
          </p:cNvPr>
          <p:cNvSpPr txBox="1"/>
          <p:nvPr/>
        </p:nvSpPr>
        <p:spPr>
          <a:xfrm>
            <a:off x="4645699" y="3713341"/>
            <a:ext cx="2570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000" b="1" dirty="0"/>
          </a:p>
        </p:txBody>
      </p:sp>
      <p:sp>
        <p:nvSpPr>
          <p:cNvPr id="29" name="Freeform 513">
            <a:extLst>
              <a:ext uri="{FF2B5EF4-FFF2-40B4-BE49-F238E27FC236}">
                <a16:creationId xmlns:a16="http://schemas.microsoft.com/office/drawing/2014/main" id="{1E673289-DF63-4D4C-BDE3-926043448177}"/>
              </a:ext>
            </a:extLst>
          </p:cNvPr>
          <p:cNvSpPr>
            <a:spLocks/>
          </p:cNvSpPr>
          <p:nvPr/>
        </p:nvSpPr>
        <p:spPr bwMode="auto">
          <a:xfrm>
            <a:off x="2992940" y="2606433"/>
            <a:ext cx="177800" cy="331788"/>
          </a:xfrm>
          <a:custGeom>
            <a:avLst/>
            <a:gdLst>
              <a:gd name="T0" fmla="*/ 149 w 153"/>
              <a:gd name="T1" fmla="*/ 137 h 286"/>
              <a:gd name="T2" fmla="*/ 16 w 153"/>
              <a:gd name="T3" fmla="*/ 3 h 286"/>
              <a:gd name="T4" fmla="*/ 9 w 153"/>
              <a:gd name="T5" fmla="*/ 0 h 286"/>
              <a:gd name="T6" fmla="*/ 3 w 153"/>
              <a:gd name="T7" fmla="*/ 3 h 286"/>
              <a:gd name="T8" fmla="*/ 2 w 153"/>
              <a:gd name="T9" fmla="*/ 3 h 286"/>
              <a:gd name="T10" fmla="*/ 0 w 153"/>
              <a:gd name="T11" fmla="*/ 10 h 286"/>
              <a:gd name="T12" fmla="*/ 0 w 153"/>
              <a:gd name="T13" fmla="*/ 75 h 286"/>
              <a:gd name="T14" fmla="*/ 2 w 153"/>
              <a:gd name="T15" fmla="*/ 81 h 286"/>
              <a:gd name="T16" fmla="*/ 64 w 153"/>
              <a:gd name="T17" fmla="*/ 143 h 286"/>
              <a:gd name="T18" fmla="*/ 2 w 153"/>
              <a:gd name="T19" fmla="*/ 205 h 286"/>
              <a:gd name="T20" fmla="*/ 0 w 153"/>
              <a:gd name="T21" fmla="*/ 212 h 286"/>
              <a:gd name="T22" fmla="*/ 0 w 153"/>
              <a:gd name="T23" fmla="*/ 277 h 286"/>
              <a:gd name="T24" fmla="*/ 2 w 153"/>
              <a:gd name="T25" fmla="*/ 283 h 286"/>
              <a:gd name="T26" fmla="*/ 3 w 153"/>
              <a:gd name="T27" fmla="*/ 283 h 286"/>
              <a:gd name="T28" fmla="*/ 9 w 153"/>
              <a:gd name="T29" fmla="*/ 286 h 286"/>
              <a:gd name="T30" fmla="*/ 16 w 153"/>
              <a:gd name="T31" fmla="*/ 283 h 286"/>
              <a:gd name="T32" fmla="*/ 149 w 153"/>
              <a:gd name="T33" fmla="*/ 150 h 286"/>
              <a:gd name="T34" fmla="*/ 149 w 153"/>
              <a:gd name="T35" fmla="*/ 137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3" h="286">
                <a:moveTo>
                  <a:pt x="149" y="137"/>
                </a:moveTo>
                <a:cubicBezTo>
                  <a:pt x="16" y="3"/>
                  <a:pt x="16" y="3"/>
                  <a:pt x="16" y="3"/>
                </a:cubicBezTo>
                <a:cubicBezTo>
                  <a:pt x="14" y="1"/>
                  <a:pt x="11" y="0"/>
                  <a:pt x="9" y="0"/>
                </a:cubicBezTo>
                <a:cubicBezTo>
                  <a:pt x="7" y="0"/>
                  <a:pt x="4" y="1"/>
                  <a:pt x="3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5"/>
                  <a:pt x="0" y="7"/>
                  <a:pt x="0" y="10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77"/>
                  <a:pt x="1" y="79"/>
                  <a:pt x="2" y="81"/>
                </a:cubicBezTo>
                <a:cubicBezTo>
                  <a:pt x="64" y="143"/>
                  <a:pt x="64" y="143"/>
                  <a:pt x="64" y="143"/>
                </a:cubicBezTo>
                <a:cubicBezTo>
                  <a:pt x="2" y="205"/>
                  <a:pt x="2" y="205"/>
                  <a:pt x="2" y="205"/>
                </a:cubicBezTo>
                <a:cubicBezTo>
                  <a:pt x="1" y="207"/>
                  <a:pt x="0" y="209"/>
                  <a:pt x="0" y="212"/>
                </a:cubicBezTo>
                <a:cubicBezTo>
                  <a:pt x="0" y="277"/>
                  <a:pt x="0" y="277"/>
                  <a:pt x="0" y="277"/>
                </a:cubicBezTo>
                <a:cubicBezTo>
                  <a:pt x="0" y="279"/>
                  <a:pt x="1" y="281"/>
                  <a:pt x="2" y="283"/>
                </a:cubicBezTo>
                <a:cubicBezTo>
                  <a:pt x="3" y="283"/>
                  <a:pt x="3" y="283"/>
                  <a:pt x="3" y="283"/>
                </a:cubicBezTo>
                <a:cubicBezTo>
                  <a:pt x="4" y="285"/>
                  <a:pt x="7" y="286"/>
                  <a:pt x="9" y="286"/>
                </a:cubicBezTo>
                <a:cubicBezTo>
                  <a:pt x="12" y="286"/>
                  <a:pt x="14" y="285"/>
                  <a:pt x="16" y="283"/>
                </a:cubicBezTo>
                <a:cubicBezTo>
                  <a:pt x="149" y="150"/>
                  <a:pt x="149" y="150"/>
                  <a:pt x="149" y="150"/>
                </a:cubicBezTo>
                <a:cubicBezTo>
                  <a:pt x="153" y="146"/>
                  <a:pt x="153" y="140"/>
                  <a:pt x="149" y="137"/>
                </a:cubicBezTo>
                <a:close/>
              </a:path>
            </a:pathLst>
          </a:custGeom>
          <a:solidFill>
            <a:srgbClr val="0F2F5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  <a:ea typeface="等线"/>
            </a:endParaRPr>
          </a:p>
        </p:txBody>
      </p:sp>
      <p:sp>
        <p:nvSpPr>
          <p:cNvPr id="30" name="Freeform 513">
            <a:extLst>
              <a:ext uri="{FF2B5EF4-FFF2-40B4-BE49-F238E27FC236}">
                <a16:creationId xmlns:a16="http://schemas.microsoft.com/office/drawing/2014/main" id="{02DC74E7-9823-4898-A9DA-4611CCA42ED7}"/>
              </a:ext>
            </a:extLst>
          </p:cNvPr>
          <p:cNvSpPr>
            <a:spLocks/>
          </p:cNvSpPr>
          <p:nvPr/>
        </p:nvSpPr>
        <p:spPr bwMode="auto">
          <a:xfrm flipH="1">
            <a:off x="8719246" y="2606433"/>
            <a:ext cx="177800" cy="331788"/>
          </a:xfrm>
          <a:custGeom>
            <a:avLst/>
            <a:gdLst>
              <a:gd name="T0" fmla="*/ 149 w 153"/>
              <a:gd name="T1" fmla="*/ 137 h 286"/>
              <a:gd name="T2" fmla="*/ 16 w 153"/>
              <a:gd name="T3" fmla="*/ 3 h 286"/>
              <a:gd name="T4" fmla="*/ 9 w 153"/>
              <a:gd name="T5" fmla="*/ 0 h 286"/>
              <a:gd name="T6" fmla="*/ 3 w 153"/>
              <a:gd name="T7" fmla="*/ 3 h 286"/>
              <a:gd name="T8" fmla="*/ 2 w 153"/>
              <a:gd name="T9" fmla="*/ 3 h 286"/>
              <a:gd name="T10" fmla="*/ 0 w 153"/>
              <a:gd name="T11" fmla="*/ 10 h 286"/>
              <a:gd name="T12" fmla="*/ 0 w 153"/>
              <a:gd name="T13" fmla="*/ 75 h 286"/>
              <a:gd name="T14" fmla="*/ 2 w 153"/>
              <a:gd name="T15" fmla="*/ 81 h 286"/>
              <a:gd name="T16" fmla="*/ 64 w 153"/>
              <a:gd name="T17" fmla="*/ 143 h 286"/>
              <a:gd name="T18" fmla="*/ 2 w 153"/>
              <a:gd name="T19" fmla="*/ 205 h 286"/>
              <a:gd name="T20" fmla="*/ 0 w 153"/>
              <a:gd name="T21" fmla="*/ 212 h 286"/>
              <a:gd name="T22" fmla="*/ 0 w 153"/>
              <a:gd name="T23" fmla="*/ 277 h 286"/>
              <a:gd name="T24" fmla="*/ 2 w 153"/>
              <a:gd name="T25" fmla="*/ 283 h 286"/>
              <a:gd name="T26" fmla="*/ 3 w 153"/>
              <a:gd name="T27" fmla="*/ 283 h 286"/>
              <a:gd name="T28" fmla="*/ 9 w 153"/>
              <a:gd name="T29" fmla="*/ 286 h 286"/>
              <a:gd name="T30" fmla="*/ 16 w 153"/>
              <a:gd name="T31" fmla="*/ 283 h 286"/>
              <a:gd name="T32" fmla="*/ 149 w 153"/>
              <a:gd name="T33" fmla="*/ 150 h 286"/>
              <a:gd name="T34" fmla="*/ 149 w 153"/>
              <a:gd name="T35" fmla="*/ 137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3" h="286">
                <a:moveTo>
                  <a:pt x="149" y="137"/>
                </a:moveTo>
                <a:cubicBezTo>
                  <a:pt x="16" y="3"/>
                  <a:pt x="16" y="3"/>
                  <a:pt x="16" y="3"/>
                </a:cubicBezTo>
                <a:cubicBezTo>
                  <a:pt x="14" y="1"/>
                  <a:pt x="11" y="0"/>
                  <a:pt x="9" y="0"/>
                </a:cubicBezTo>
                <a:cubicBezTo>
                  <a:pt x="7" y="0"/>
                  <a:pt x="4" y="1"/>
                  <a:pt x="3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5"/>
                  <a:pt x="0" y="7"/>
                  <a:pt x="0" y="10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77"/>
                  <a:pt x="1" y="79"/>
                  <a:pt x="2" y="81"/>
                </a:cubicBezTo>
                <a:cubicBezTo>
                  <a:pt x="64" y="143"/>
                  <a:pt x="64" y="143"/>
                  <a:pt x="64" y="143"/>
                </a:cubicBezTo>
                <a:cubicBezTo>
                  <a:pt x="2" y="205"/>
                  <a:pt x="2" y="205"/>
                  <a:pt x="2" y="205"/>
                </a:cubicBezTo>
                <a:cubicBezTo>
                  <a:pt x="1" y="207"/>
                  <a:pt x="0" y="209"/>
                  <a:pt x="0" y="212"/>
                </a:cubicBezTo>
                <a:cubicBezTo>
                  <a:pt x="0" y="277"/>
                  <a:pt x="0" y="277"/>
                  <a:pt x="0" y="277"/>
                </a:cubicBezTo>
                <a:cubicBezTo>
                  <a:pt x="0" y="279"/>
                  <a:pt x="1" y="281"/>
                  <a:pt x="2" y="283"/>
                </a:cubicBezTo>
                <a:cubicBezTo>
                  <a:pt x="3" y="283"/>
                  <a:pt x="3" y="283"/>
                  <a:pt x="3" y="283"/>
                </a:cubicBezTo>
                <a:cubicBezTo>
                  <a:pt x="4" y="285"/>
                  <a:pt x="7" y="286"/>
                  <a:pt x="9" y="286"/>
                </a:cubicBezTo>
                <a:cubicBezTo>
                  <a:pt x="12" y="286"/>
                  <a:pt x="14" y="285"/>
                  <a:pt x="16" y="283"/>
                </a:cubicBezTo>
                <a:cubicBezTo>
                  <a:pt x="149" y="150"/>
                  <a:pt x="149" y="150"/>
                  <a:pt x="149" y="150"/>
                </a:cubicBezTo>
                <a:cubicBezTo>
                  <a:pt x="153" y="146"/>
                  <a:pt x="153" y="140"/>
                  <a:pt x="149" y="137"/>
                </a:cubicBezTo>
                <a:close/>
              </a:path>
            </a:pathLst>
          </a:custGeom>
          <a:solidFill>
            <a:srgbClr val="0F2F5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  <a:ea typeface="等线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6945D75-CF8E-4615-89D4-2F97BCB8E7CD}"/>
              </a:ext>
            </a:extLst>
          </p:cNvPr>
          <p:cNvSpPr txBox="1"/>
          <p:nvPr/>
        </p:nvSpPr>
        <p:spPr>
          <a:xfrm>
            <a:off x="4290100" y="4415609"/>
            <a:ext cx="31571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何其睿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Steven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张世辰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Harry</a:t>
            </a: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魏焕哲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illiam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A5BA77-14D7-41F6-9A3E-5311BB9CC6B9}"/>
              </a:ext>
            </a:extLst>
          </p:cNvPr>
          <p:cNvSpPr txBox="1"/>
          <p:nvPr/>
        </p:nvSpPr>
        <p:spPr>
          <a:xfrm>
            <a:off x="5946049" y="4425820"/>
            <a:ext cx="1715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1830026032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1830026154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1830026116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2508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Indexing and ranking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3" name="右箭头 32">
            <a:extLst>
              <a:ext uri="{FF2B5EF4-FFF2-40B4-BE49-F238E27FC236}">
                <a16:creationId xmlns:a16="http://schemas.microsoft.com/office/drawing/2014/main" id="{099F4B06-C8E2-4B78-8AD6-C2D9DA60DCFA}"/>
              </a:ext>
            </a:extLst>
          </p:cNvPr>
          <p:cNvSpPr/>
          <p:nvPr/>
        </p:nvSpPr>
        <p:spPr>
          <a:xfrm>
            <a:off x="6498775" y="2874907"/>
            <a:ext cx="2210246" cy="1108186"/>
          </a:xfrm>
          <a:prstGeom prst="rightArrow">
            <a:avLst/>
          </a:prstGeom>
          <a:solidFill>
            <a:srgbClr val="0F2F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39833" tIns="0" rIns="251922" bIns="0" anchor="ctr">
            <a:normAutofit fontScale="92500"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lt"/>
              </a:rPr>
              <a:t>Comparing the time of the Indexing</a:t>
            </a:r>
          </a:p>
        </p:txBody>
      </p:sp>
      <p:sp>
        <p:nvSpPr>
          <p:cNvPr id="24" name="右箭头 47">
            <a:extLst>
              <a:ext uri="{FF2B5EF4-FFF2-40B4-BE49-F238E27FC236}">
                <a16:creationId xmlns:a16="http://schemas.microsoft.com/office/drawing/2014/main" id="{85C98E8C-8CF0-4772-A731-3B736FE45628}"/>
              </a:ext>
            </a:extLst>
          </p:cNvPr>
          <p:cNvSpPr/>
          <p:nvPr/>
        </p:nvSpPr>
        <p:spPr>
          <a:xfrm>
            <a:off x="1317591" y="2874907"/>
            <a:ext cx="2349474" cy="1108186"/>
          </a:xfrm>
          <a:prstGeom prst="rightArrow">
            <a:avLst/>
          </a:prstGeom>
          <a:solidFill>
            <a:srgbClr val="0F2F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39833" tIns="0" rIns="251922" bIns="0" anchor="ctr">
            <a:normAutofit fontScale="92500"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lt"/>
              </a:rPr>
              <a:t>Indexing using Hadoop MapReduce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2870CE9-5BA4-45E9-8DA1-3F21CB234314}"/>
              </a:ext>
            </a:extLst>
          </p:cNvPr>
          <p:cNvSpPr/>
          <p:nvPr/>
        </p:nvSpPr>
        <p:spPr>
          <a:xfrm>
            <a:off x="1161967" y="3098900"/>
            <a:ext cx="651347" cy="653641"/>
          </a:xfrm>
          <a:prstGeom prst="ellipse">
            <a:avLst/>
          </a:prstGeom>
          <a:solidFill>
            <a:srgbClr val="0F2F56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799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01</a:t>
            </a:r>
            <a:endParaRPr lang="zh-CN" altLang="en-US" sz="1799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87A0638D-8A2D-494D-AB6E-0AE2F8CF7C2B}"/>
              </a:ext>
            </a:extLst>
          </p:cNvPr>
          <p:cNvSpPr/>
          <p:nvPr/>
        </p:nvSpPr>
        <p:spPr>
          <a:xfrm>
            <a:off x="3779580" y="2897955"/>
            <a:ext cx="2511978" cy="1108186"/>
          </a:xfrm>
          <a:custGeom>
            <a:avLst/>
            <a:gdLst>
              <a:gd name="connsiteX0" fmla="*/ 1957885 w 2511978"/>
              <a:gd name="connsiteY0" fmla="*/ 0 h 1108186"/>
              <a:gd name="connsiteX1" fmla="*/ 2511978 w 2511978"/>
              <a:gd name="connsiteY1" fmla="*/ 554093 h 1108186"/>
              <a:gd name="connsiteX2" fmla="*/ 1957885 w 2511978"/>
              <a:gd name="connsiteY2" fmla="*/ 1108186 h 1108186"/>
              <a:gd name="connsiteX3" fmla="*/ 1957885 w 2511978"/>
              <a:gd name="connsiteY3" fmla="*/ 831140 h 1108186"/>
              <a:gd name="connsiteX4" fmla="*/ 471097 w 2511978"/>
              <a:gd name="connsiteY4" fmla="*/ 831140 h 1108186"/>
              <a:gd name="connsiteX5" fmla="*/ 452441 w 2511978"/>
              <a:gd name="connsiteY5" fmla="*/ 841302 h 1108186"/>
              <a:gd name="connsiteX6" fmla="*/ 325674 w 2511978"/>
              <a:gd name="connsiteY6" fmla="*/ 866985 h 1108186"/>
              <a:gd name="connsiteX7" fmla="*/ 0 w 2511978"/>
              <a:gd name="connsiteY7" fmla="*/ 540164 h 1108186"/>
              <a:gd name="connsiteX8" fmla="*/ 325674 w 2511978"/>
              <a:gd name="connsiteY8" fmla="*/ 213343 h 1108186"/>
              <a:gd name="connsiteX9" fmla="*/ 507762 w 2511978"/>
              <a:gd name="connsiteY9" fmla="*/ 269159 h 1108186"/>
              <a:gd name="connsiteX10" fmla="*/ 517289 w 2511978"/>
              <a:gd name="connsiteY10" fmla="*/ 277047 h 1108186"/>
              <a:gd name="connsiteX11" fmla="*/ 1957885 w 2511978"/>
              <a:gd name="connsiteY11" fmla="*/ 277047 h 110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11978" h="1108186">
                <a:moveTo>
                  <a:pt x="1957885" y="0"/>
                </a:moveTo>
                <a:lnTo>
                  <a:pt x="2511978" y="554093"/>
                </a:lnTo>
                <a:lnTo>
                  <a:pt x="1957885" y="1108186"/>
                </a:lnTo>
                <a:lnTo>
                  <a:pt x="1957885" y="831140"/>
                </a:lnTo>
                <a:lnTo>
                  <a:pt x="471097" y="831140"/>
                </a:lnTo>
                <a:lnTo>
                  <a:pt x="452441" y="841302"/>
                </a:lnTo>
                <a:cubicBezTo>
                  <a:pt x="413478" y="857840"/>
                  <a:pt x="370640" y="866985"/>
                  <a:pt x="325674" y="866985"/>
                </a:cubicBezTo>
                <a:cubicBezTo>
                  <a:pt x="145809" y="866985"/>
                  <a:pt x="0" y="720662"/>
                  <a:pt x="0" y="540164"/>
                </a:cubicBezTo>
                <a:cubicBezTo>
                  <a:pt x="0" y="359666"/>
                  <a:pt x="145809" y="213343"/>
                  <a:pt x="325674" y="213343"/>
                </a:cubicBezTo>
                <a:cubicBezTo>
                  <a:pt x="393124" y="213343"/>
                  <a:pt x="455784" y="233920"/>
                  <a:pt x="507762" y="269159"/>
                </a:cubicBezTo>
                <a:lnTo>
                  <a:pt x="517289" y="277047"/>
                </a:lnTo>
                <a:lnTo>
                  <a:pt x="1957885" y="277047"/>
                </a:lnTo>
                <a:close/>
              </a:path>
            </a:pathLst>
          </a:custGeom>
          <a:noFill/>
          <a:ln w="28575">
            <a:solidFill>
              <a:srgbClr val="0F2F5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39833" tIns="0" rIns="251922" bIns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lt"/>
              </a:rPr>
              <a:t>Indexing in a single computer by Java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A71F9136-61B8-4E37-88A8-1E63A573353D}"/>
              </a:ext>
            </a:extLst>
          </p:cNvPr>
          <p:cNvSpPr/>
          <p:nvPr/>
        </p:nvSpPr>
        <p:spPr>
          <a:xfrm>
            <a:off x="6308687" y="3102180"/>
            <a:ext cx="651347" cy="653641"/>
          </a:xfrm>
          <a:prstGeom prst="ellipse">
            <a:avLst/>
          </a:prstGeom>
          <a:solidFill>
            <a:srgbClr val="0F2F56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799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03</a:t>
            </a:r>
            <a:endParaRPr lang="zh-CN" altLang="en-US" sz="1799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71531AA-B939-4AF7-B995-015B016F427E}"/>
              </a:ext>
            </a:extLst>
          </p:cNvPr>
          <p:cNvSpPr/>
          <p:nvPr/>
        </p:nvSpPr>
        <p:spPr>
          <a:xfrm>
            <a:off x="3855686" y="324105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02</a:t>
            </a: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653C98C2-2D5C-4310-B271-D2D194051AC0}"/>
              </a:ext>
            </a:extLst>
          </p:cNvPr>
          <p:cNvSpPr/>
          <p:nvPr/>
        </p:nvSpPr>
        <p:spPr>
          <a:xfrm>
            <a:off x="8771248" y="2874907"/>
            <a:ext cx="2511978" cy="1108186"/>
          </a:xfrm>
          <a:custGeom>
            <a:avLst/>
            <a:gdLst>
              <a:gd name="connsiteX0" fmla="*/ 1957885 w 2511978"/>
              <a:gd name="connsiteY0" fmla="*/ 0 h 1108186"/>
              <a:gd name="connsiteX1" fmla="*/ 2511978 w 2511978"/>
              <a:gd name="connsiteY1" fmla="*/ 554093 h 1108186"/>
              <a:gd name="connsiteX2" fmla="*/ 1957885 w 2511978"/>
              <a:gd name="connsiteY2" fmla="*/ 1108186 h 1108186"/>
              <a:gd name="connsiteX3" fmla="*/ 1957885 w 2511978"/>
              <a:gd name="connsiteY3" fmla="*/ 831140 h 1108186"/>
              <a:gd name="connsiteX4" fmla="*/ 471097 w 2511978"/>
              <a:gd name="connsiteY4" fmla="*/ 831140 h 1108186"/>
              <a:gd name="connsiteX5" fmla="*/ 452441 w 2511978"/>
              <a:gd name="connsiteY5" fmla="*/ 841302 h 1108186"/>
              <a:gd name="connsiteX6" fmla="*/ 325674 w 2511978"/>
              <a:gd name="connsiteY6" fmla="*/ 866985 h 1108186"/>
              <a:gd name="connsiteX7" fmla="*/ 0 w 2511978"/>
              <a:gd name="connsiteY7" fmla="*/ 540164 h 1108186"/>
              <a:gd name="connsiteX8" fmla="*/ 325674 w 2511978"/>
              <a:gd name="connsiteY8" fmla="*/ 213343 h 1108186"/>
              <a:gd name="connsiteX9" fmla="*/ 507762 w 2511978"/>
              <a:gd name="connsiteY9" fmla="*/ 269159 h 1108186"/>
              <a:gd name="connsiteX10" fmla="*/ 517289 w 2511978"/>
              <a:gd name="connsiteY10" fmla="*/ 277047 h 1108186"/>
              <a:gd name="connsiteX11" fmla="*/ 1957885 w 2511978"/>
              <a:gd name="connsiteY11" fmla="*/ 277047 h 110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11978" h="1108186">
                <a:moveTo>
                  <a:pt x="1957885" y="0"/>
                </a:moveTo>
                <a:lnTo>
                  <a:pt x="2511978" y="554093"/>
                </a:lnTo>
                <a:lnTo>
                  <a:pt x="1957885" y="1108186"/>
                </a:lnTo>
                <a:lnTo>
                  <a:pt x="1957885" y="831140"/>
                </a:lnTo>
                <a:lnTo>
                  <a:pt x="471097" y="831140"/>
                </a:lnTo>
                <a:lnTo>
                  <a:pt x="452441" y="841302"/>
                </a:lnTo>
                <a:cubicBezTo>
                  <a:pt x="413478" y="857840"/>
                  <a:pt x="370640" y="866985"/>
                  <a:pt x="325674" y="866985"/>
                </a:cubicBezTo>
                <a:cubicBezTo>
                  <a:pt x="145809" y="866985"/>
                  <a:pt x="0" y="720662"/>
                  <a:pt x="0" y="540164"/>
                </a:cubicBezTo>
                <a:cubicBezTo>
                  <a:pt x="0" y="359666"/>
                  <a:pt x="145809" y="213343"/>
                  <a:pt x="325674" y="213343"/>
                </a:cubicBezTo>
                <a:cubicBezTo>
                  <a:pt x="393124" y="213343"/>
                  <a:pt x="455784" y="233920"/>
                  <a:pt x="507762" y="269159"/>
                </a:cubicBezTo>
                <a:lnTo>
                  <a:pt x="517289" y="277047"/>
                </a:lnTo>
                <a:lnTo>
                  <a:pt x="1957885" y="277047"/>
                </a:lnTo>
                <a:close/>
              </a:path>
            </a:pathLst>
          </a:custGeom>
          <a:noFill/>
          <a:ln w="28575">
            <a:solidFill>
              <a:srgbClr val="0F2F5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39833" tIns="0" rIns="251922" bIns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lt"/>
              </a:rPr>
              <a:t>Add ranking part to Inverted Index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4ACA1F3-AD57-4269-8C85-AB083240A133}"/>
              </a:ext>
            </a:extLst>
          </p:cNvPr>
          <p:cNvSpPr/>
          <p:nvPr/>
        </p:nvSpPr>
        <p:spPr>
          <a:xfrm>
            <a:off x="8843267" y="324105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22687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Inverted Indexing &lt;10m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19724CD-B5A1-4D51-AB82-04B2B3845359}"/>
              </a:ext>
            </a:extLst>
          </p:cNvPr>
          <p:cNvSpPr txBox="1"/>
          <p:nvPr/>
        </p:nvSpPr>
        <p:spPr>
          <a:xfrm>
            <a:off x="3162725" y="150933"/>
            <a:ext cx="3880922" cy="523220"/>
          </a:xfrm>
          <a:prstGeom prst="rect">
            <a:avLst/>
          </a:prstGeom>
          <a:solidFill>
            <a:srgbClr val="0F2F56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Microsoft YaHei" panose="020B0503020204020204" pitchFamily="34" charset="-122"/>
              </a:rPr>
              <a:t>On Hadoop MapReduce</a:t>
            </a:r>
            <a:endParaRPr lang="en-US" altLang="zh-CN" sz="2800" b="1" dirty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86DDC6-02EF-4BDB-B6DC-10CFB915D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4" y="819967"/>
            <a:ext cx="3830809" cy="8363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4EFED89-1873-4EBA-884E-031D30549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4" y="1682868"/>
            <a:ext cx="4780177" cy="168903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33D1AF-6985-479D-AB87-B4B290F14E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4" y="3417728"/>
            <a:ext cx="4780177" cy="278405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EDBB8A1-FD3D-464C-A896-057350031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61" y="150933"/>
            <a:ext cx="3935612" cy="420906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AFA2602-8AEC-4400-A60B-8F647AF33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52" y="4493032"/>
            <a:ext cx="3843230" cy="221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2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Inverted Indexing &lt;10m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19724CD-B5A1-4D51-AB82-04B2B3845359}"/>
              </a:ext>
            </a:extLst>
          </p:cNvPr>
          <p:cNvSpPr txBox="1"/>
          <p:nvPr/>
        </p:nvSpPr>
        <p:spPr>
          <a:xfrm>
            <a:off x="3637306" y="150933"/>
            <a:ext cx="3880922" cy="523220"/>
          </a:xfrm>
          <a:prstGeom prst="rect">
            <a:avLst/>
          </a:prstGeom>
          <a:solidFill>
            <a:srgbClr val="0F2F56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Microsoft YaHei" panose="020B0503020204020204" pitchFamily="34" charset="-122"/>
              </a:rPr>
              <a:t>On Hadoop MapReduce</a:t>
            </a:r>
            <a:endParaRPr lang="en-US" altLang="zh-CN" sz="2800" b="1" dirty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5A26125-04B4-485C-A98A-FBD92FF36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16" y="734035"/>
            <a:ext cx="5512302" cy="7716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401077F-0D18-4EC0-9B93-F20D75DC9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616" y="1699053"/>
            <a:ext cx="5512302" cy="47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68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Inverted Indexing &gt;200m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19724CD-B5A1-4D51-AB82-04B2B3845359}"/>
              </a:ext>
            </a:extLst>
          </p:cNvPr>
          <p:cNvSpPr txBox="1"/>
          <p:nvPr/>
        </p:nvSpPr>
        <p:spPr>
          <a:xfrm>
            <a:off x="3637306" y="150933"/>
            <a:ext cx="3880922" cy="523220"/>
          </a:xfrm>
          <a:prstGeom prst="rect">
            <a:avLst/>
          </a:prstGeom>
          <a:solidFill>
            <a:srgbClr val="0F2F56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Microsoft YaHei" panose="020B0503020204020204" pitchFamily="34" charset="-122"/>
              </a:rPr>
              <a:t>On Hadoop MapReduce</a:t>
            </a:r>
            <a:endParaRPr lang="en-US" altLang="zh-CN" sz="2800" b="1" dirty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23B8B1-A089-4687-B152-9A9FE33CB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24" y="721566"/>
            <a:ext cx="5267773" cy="59199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29890A-2F50-4C44-9457-B9A089F5D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7" y="721566"/>
            <a:ext cx="5523355" cy="569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56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Indexing &lt;10m and 200m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57F9389-0675-44F2-B07C-51A7F41D7FDC}"/>
              </a:ext>
            </a:extLst>
          </p:cNvPr>
          <p:cNvSpPr txBox="1"/>
          <p:nvPr/>
        </p:nvSpPr>
        <p:spPr>
          <a:xfrm>
            <a:off x="874904" y="730712"/>
            <a:ext cx="7392403" cy="523220"/>
          </a:xfrm>
          <a:prstGeom prst="rect">
            <a:avLst/>
          </a:prstGeom>
          <a:solidFill>
            <a:srgbClr val="0F2F56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Microsoft YaHei" panose="020B0503020204020204" pitchFamily="34" charset="-122"/>
              </a:rPr>
              <a:t>Running in a single computer using Java</a:t>
            </a:r>
            <a:endParaRPr lang="en-US" altLang="zh-CN" sz="2800" b="1" dirty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20C88C-6A69-4A45-AB0F-8CEB955CFC28}"/>
              </a:ext>
            </a:extLst>
          </p:cNvPr>
          <p:cNvSpPr txBox="1"/>
          <p:nvPr/>
        </p:nvSpPr>
        <p:spPr>
          <a:xfrm>
            <a:off x="902289" y="1447594"/>
            <a:ext cx="10048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 construction:</a:t>
            </a:r>
          </a:p>
          <a:p>
            <a:pPr algn="l"/>
            <a:r>
              <a:rPr lang="en-US" altLang="zh-C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invertedIndex.java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(build HashMap to produce dictionary </a:t>
            </a:r>
            <a:r>
              <a:rPr lang="en-US" altLang="zh-C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Index.dict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US" altLang="zh-C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.java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(main function)</a:t>
            </a:r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E1115BB-71C6-4F0A-A6DD-9ACF56775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80" y="2521005"/>
            <a:ext cx="5446045" cy="404923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86D5267-EC1C-455C-A3DF-BE3AD960F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225" y="4841002"/>
            <a:ext cx="5446045" cy="17292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E95A03F-6A43-4982-AE72-6BB6458E9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225" y="2327343"/>
            <a:ext cx="5841813" cy="236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5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Indexing &lt;10m and &gt;200m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57F9389-0675-44F2-B07C-51A7F41D7FDC}"/>
              </a:ext>
            </a:extLst>
          </p:cNvPr>
          <p:cNvSpPr txBox="1"/>
          <p:nvPr/>
        </p:nvSpPr>
        <p:spPr>
          <a:xfrm>
            <a:off x="874904" y="730712"/>
            <a:ext cx="7392403" cy="523220"/>
          </a:xfrm>
          <a:prstGeom prst="rect">
            <a:avLst/>
          </a:prstGeom>
          <a:solidFill>
            <a:srgbClr val="0F2F56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Microsoft YaHei" panose="020B0503020204020204" pitchFamily="34" charset="-122"/>
              </a:rPr>
              <a:t>Running results without MapReduce</a:t>
            </a:r>
            <a:endParaRPr lang="en-US" altLang="zh-CN" sz="2800" b="1" dirty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690D86-53B8-4FB4-B1D2-A7126753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70" y="1272241"/>
            <a:ext cx="3693050" cy="52979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046FA0-6B30-47EC-B379-7F4E18BB2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793" y="1360906"/>
            <a:ext cx="6169027" cy="499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6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Index&lt;10m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7B439A7-23F8-4092-9535-34A278713272}"/>
              </a:ext>
            </a:extLst>
          </p:cNvPr>
          <p:cNvSpPr txBox="1"/>
          <p:nvPr/>
        </p:nvSpPr>
        <p:spPr>
          <a:xfrm>
            <a:off x="956579" y="721996"/>
            <a:ext cx="8639908" cy="523220"/>
          </a:xfrm>
          <a:prstGeom prst="rect">
            <a:avLst/>
          </a:prstGeom>
          <a:solidFill>
            <a:srgbClr val="0F2F56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Microsoft YaHei" panose="020B0503020204020204" pitchFamily="34" charset="-122"/>
              </a:rPr>
              <a:t>Compare the results with and without MapReduce</a:t>
            </a:r>
            <a:endParaRPr lang="en-US" altLang="zh-CN" sz="2800" b="1" dirty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C75D87-ADE7-4A6D-9469-39532A10F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5" y="1370002"/>
            <a:ext cx="5827925" cy="50303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B98753-C6A4-4C9D-9A13-9C64AC1C8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171" y="1847270"/>
            <a:ext cx="5673754" cy="407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8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Index&gt;200m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7B439A7-23F8-4092-9535-34A278713272}"/>
              </a:ext>
            </a:extLst>
          </p:cNvPr>
          <p:cNvSpPr txBox="1"/>
          <p:nvPr/>
        </p:nvSpPr>
        <p:spPr>
          <a:xfrm>
            <a:off x="956579" y="819420"/>
            <a:ext cx="8639908" cy="523220"/>
          </a:xfrm>
          <a:prstGeom prst="rect">
            <a:avLst/>
          </a:prstGeom>
          <a:solidFill>
            <a:srgbClr val="0F2F56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Microsoft YaHei" panose="020B0503020204020204" pitchFamily="34" charset="-122"/>
              </a:rPr>
              <a:t>Compare the time with and without MapReduce</a:t>
            </a:r>
            <a:endParaRPr lang="en-US" altLang="zh-CN" sz="2800" b="1" dirty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1CE8EB-4D02-4E71-B3F9-B58CDF218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0" y="1564850"/>
            <a:ext cx="5459066" cy="47710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B0A43B-1874-47FE-8D80-5FD95E135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56" y="1564850"/>
            <a:ext cx="4206118" cy="479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64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Ranking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A079E73F-FC4D-48FD-B58B-938283626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19" y="750758"/>
            <a:ext cx="5682781" cy="59058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BF01EE-063A-44A8-9572-F1100BB63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39" y="2403835"/>
            <a:ext cx="5238932" cy="246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25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Ranking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DF8DC0F8-86AE-48E5-9957-093C1862AD0D}"/>
              </a:ext>
            </a:extLst>
          </p:cNvPr>
          <p:cNvSpPr txBox="1"/>
          <p:nvPr/>
        </p:nvSpPr>
        <p:spPr>
          <a:xfrm>
            <a:off x="715857" y="890753"/>
            <a:ext cx="1281386" cy="523220"/>
          </a:xfrm>
          <a:prstGeom prst="rect">
            <a:avLst/>
          </a:prstGeom>
          <a:solidFill>
            <a:srgbClr val="0F2F56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Microsoft YaHei" panose="020B0503020204020204" pitchFamily="34" charset="-122"/>
              </a:rPr>
              <a:t>Result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FEB60F-94D1-4C6D-AB1E-F5F32543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578" y="2939491"/>
            <a:ext cx="3543659" cy="36906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CF1E757-ADE9-48E3-8881-9CA0A0472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0" y="1728699"/>
            <a:ext cx="4175739" cy="43947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FB2BADB-90CA-4322-A7E9-BC0B10578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02" y="227878"/>
            <a:ext cx="5528813" cy="249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82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9FDBFE3-3995-4039-A9CF-897D31295B1A}"/>
              </a:ext>
            </a:extLst>
          </p:cNvPr>
          <p:cNvGrpSpPr/>
          <p:nvPr/>
        </p:nvGrpSpPr>
        <p:grpSpPr>
          <a:xfrm>
            <a:off x="4285225" y="265257"/>
            <a:ext cx="3621550" cy="821325"/>
            <a:chOff x="3154807" y="2363478"/>
            <a:chExt cx="4377199" cy="99269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9A06C89-0B0D-47E5-9C65-56B0E44D1CFB}"/>
                </a:ext>
              </a:extLst>
            </p:cNvPr>
            <p:cNvGrpSpPr/>
            <p:nvPr/>
          </p:nvGrpSpPr>
          <p:grpSpPr>
            <a:xfrm>
              <a:off x="3154807" y="2363478"/>
              <a:ext cx="4377199" cy="992697"/>
              <a:chOff x="1769918" y="2385536"/>
              <a:chExt cx="8652164" cy="2086928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23510F4-E13E-4D1E-81E9-FCE318423FE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3810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 useBgFill="1">
            <p:nvSpPr>
              <p:cNvPr id="4" name="矩形 3">
                <a:extLst>
                  <a:ext uri="{FF2B5EF4-FFF2-40B4-BE49-F238E27FC236}">
                    <a16:creationId xmlns:a16="http://schemas.microsoft.com/office/drawing/2014/main" id="{FA36E854-7A87-4329-8302-B2B83E32E4E5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878B920-94BC-4843-A75A-32D6C14AAA1B}"/>
                </a:ext>
              </a:extLst>
            </p:cNvPr>
            <p:cNvSpPr txBox="1"/>
            <p:nvPr/>
          </p:nvSpPr>
          <p:spPr>
            <a:xfrm>
              <a:off x="4074382" y="2496215"/>
              <a:ext cx="2538050" cy="706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CONTENTS</a:t>
              </a:r>
              <a:endPara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Freeform 513">
              <a:extLst>
                <a:ext uri="{FF2B5EF4-FFF2-40B4-BE49-F238E27FC236}">
                  <a16:creationId xmlns:a16="http://schemas.microsoft.com/office/drawing/2014/main" id="{1070DF8B-3DBA-40F1-A91E-18419F77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932" y="2707023"/>
              <a:ext cx="177800" cy="331788"/>
            </a:xfrm>
            <a:custGeom>
              <a:avLst/>
              <a:gdLst>
                <a:gd name="T0" fmla="*/ 149 w 153"/>
                <a:gd name="T1" fmla="*/ 137 h 286"/>
                <a:gd name="T2" fmla="*/ 16 w 153"/>
                <a:gd name="T3" fmla="*/ 3 h 286"/>
                <a:gd name="T4" fmla="*/ 9 w 153"/>
                <a:gd name="T5" fmla="*/ 0 h 286"/>
                <a:gd name="T6" fmla="*/ 3 w 153"/>
                <a:gd name="T7" fmla="*/ 3 h 286"/>
                <a:gd name="T8" fmla="*/ 2 w 153"/>
                <a:gd name="T9" fmla="*/ 3 h 286"/>
                <a:gd name="T10" fmla="*/ 0 w 153"/>
                <a:gd name="T11" fmla="*/ 10 h 286"/>
                <a:gd name="T12" fmla="*/ 0 w 153"/>
                <a:gd name="T13" fmla="*/ 75 h 286"/>
                <a:gd name="T14" fmla="*/ 2 w 153"/>
                <a:gd name="T15" fmla="*/ 81 h 286"/>
                <a:gd name="T16" fmla="*/ 64 w 153"/>
                <a:gd name="T17" fmla="*/ 143 h 286"/>
                <a:gd name="T18" fmla="*/ 2 w 153"/>
                <a:gd name="T19" fmla="*/ 205 h 286"/>
                <a:gd name="T20" fmla="*/ 0 w 153"/>
                <a:gd name="T21" fmla="*/ 212 h 286"/>
                <a:gd name="T22" fmla="*/ 0 w 153"/>
                <a:gd name="T23" fmla="*/ 277 h 286"/>
                <a:gd name="T24" fmla="*/ 2 w 153"/>
                <a:gd name="T25" fmla="*/ 283 h 286"/>
                <a:gd name="T26" fmla="*/ 3 w 153"/>
                <a:gd name="T27" fmla="*/ 283 h 286"/>
                <a:gd name="T28" fmla="*/ 9 w 153"/>
                <a:gd name="T29" fmla="*/ 286 h 286"/>
                <a:gd name="T30" fmla="*/ 16 w 153"/>
                <a:gd name="T31" fmla="*/ 283 h 286"/>
                <a:gd name="T32" fmla="*/ 149 w 153"/>
                <a:gd name="T33" fmla="*/ 150 h 286"/>
                <a:gd name="T34" fmla="*/ 149 w 153"/>
                <a:gd name="T35" fmla="*/ 13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286">
                  <a:moveTo>
                    <a:pt x="149" y="137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4" y="1"/>
                    <a:pt x="11" y="0"/>
                    <a:pt x="9" y="0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9"/>
                    <a:pt x="2" y="81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2" y="205"/>
                    <a:pt x="2" y="205"/>
                    <a:pt x="2" y="205"/>
                  </a:cubicBezTo>
                  <a:cubicBezTo>
                    <a:pt x="1" y="207"/>
                    <a:pt x="0" y="209"/>
                    <a:pt x="0" y="212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9"/>
                    <a:pt x="1" y="281"/>
                    <a:pt x="2" y="283"/>
                  </a:cubicBezTo>
                  <a:cubicBezTo>
                    <a:pt x="3" y="283"/>
                    <a:pt x="3" y="283"/>
                    <a:pt x="3" y="283"/>
                  </a:cubicBezTo>
                  <a:cubicBezTo>
                    <a:pt x="4" y="285"/>
                    <a:pt x="7" y="286"/>
                    <a:pt x="9" y="286"/>
                  </a:cubicBezTo>
                  <a:cubicBezTo>
                    <a:pt x="12" y="286"/>
                    <a:pt x="14" y="285"/>
                    <a:pt x="16" y="283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3" y="146"/>
                    <a:pt x="153" y="140"/>
                    <a:pt x="149" y="137"/>
                  </a:cubicBezTo>
                  <a:close/>
                </a:path>
              </a:pathLst>
            </a:custGeom>
            <a:solidFill>
              <a:srgbClr val="0F2F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等线" panose="020F0502020204030204"/>
                <a:ea typeface="等线"/>
              </a:endParaRPr>
            </a:p>
          </p:txBody>
        </p:sp>
        <p:sp>
          <p:nvSpPr>
            <p:cNvPr id="8" name="Freeform 513">
              <a:extLst>
                <a:ext uri="{FF2B5EF4-FFF2-40B4-BE49-F238E27FC236}">
                  <a16:creationId xmlns:a16="http://schemas.microsoft.com/office/drawing/2014/main" id="{9325C791-6604-420C-817B-B6266655A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79082" y="2693933"/>
              <a:ext cx="177800" cy="331788"/>
            </a:xfrm>
            <a:custGeom>
              <a:avLst/>
              <a:gdLst>
                <a:gd name="T0" fmla="*/ 149 w 153"/>
                <a:gd name="T1" fmla="*/ 137 h 286"/>
                <a:gd name="T2" fmla="*/ 16 w 153"/>
                <a:gd name="T3" fmla="*/ 3 h 286"/>
                <a:gd name="T4" fmla="*/ 9 w 153"/>
                <a:gd name="T5" fmla="*/ 0 h 286"/>
                <a:gd name="T6" fmla="*/ 3 w 153"/>
                <a:gd name="T7" fmla="*/ 3 h 286"/>
                <a:gd name="T8" fmla="*/ 2 w 153"/>
                <a:gd name="T9" fmla="*/ 3 h 286"/>
                <a:gd name="T10" fmla="*/ 0 w 153"/>
                <a:gd name="T11" fmla="*/ 10 h 286"/>
                <a:gd name="T12" fmla="*/ 0 w 153"/>
                <a:gd name="T13" fmla="*/ 75 h 286"/>
                <a:gd name="T14" fmla="*/ 2 w 153"/>
                <a:gd name="T15" fmla="*/ 81 h 286"/>
                <a:gd name="T16" fmla="*/ 64 w 153"/>
                <a:gd name="T17" fmla="*/ 143 h 286"/>
                <a:gd name="T18" fmla="*/ 2 w 153"/>
                <a:gd name="T19" fmla="*/ 205 h 286"/>
                <a:gd name="T20" fmla="*/ 0 w 153"/>
                <a:gd name="T21" fmla="*/ 212 h 286"/>
                <a:gd name="T22" fmla="*/ 0 w 153"/>
                <a:gd name="T23" fmla="*/ 277 h 286"/>
                <a:gd name="T24" fmla="*/ 2 w 153"/>
                <a:gd name="T25" fmla="*/ 283 h 286"/>
                <a:gd name="T26" fmla="*/ 3 w 153"/>
                <a:gd name="T27" fmla="*/ 283 h 286"/>
                <a:gd name="T28" fmla="*/ 9 w 153"/>
                <a:gd name="T29" fmla="*/ 286 h 286"/>
                <a:gd name="T30" fmla="*/ 16 w 153"/>
                <a:gd name="T31" fmla="*/ 283 h 286"/>
                <a:gd name="T32" fmla="*/ 149 w 153"/>
                <a:gd name="T33" fmla="*/ 150 h 286"/>
                <a:gd name="T34" fmla="*/ 149 w 153"/>
                <a:gd name="T35" fmla="*/ 13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286">
                  <a:moveTo>
                    <a:pt x="149" y="137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4" y="1"/>
                    <a:pt x="11" y="0"/>
                    <a:pt x="9" y="0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9"/>
                    <a:pt x="2" y="81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2" y="205"/>
                    <a:pt x="2" y="205"/>
                    <a:pt x="2" y="205"/>
                  </a:cubicBezTo>
                  <a:cubicBezTo>
                    <a:pt x="1" y="207"/>
                    <a:pt x="0" y="209"/>
                    <a:pt x="0" y="212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9"/>
                    <a:pt x="1" y="281"/>
                    <a:pt x="2" y="283"/>
                  </a:cubicBezTo>
                  <a:cubicBezTo>
                    <a:pt x="3" y="283"/>
                    <a:pt x="3" y="283"/>
                    <a:pt x="3" y="283"/>
                  </a:cubicBezTo>
                  <a:cubicBezTo>
                    <a:pt x="4" y="285"/>
                    <a:pt x="7" y="286"/>
                    <a:pt x="9" y="286"/>
                  </a:cubicBezTo>
                  <a:cubicBezTo>
                    <a:pt x="12" y="286"/>
                    <a:pt x="14" y="285"/>
                    <a:pt x="16" y="283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3" y="146"/>
                    <a:pt x="153" y="140"/>
                    <a:pt x="149" y="137"/>
                  </a:cubicBezTo>
                  <a:close/>
                </a:path>
              </a:pathLst>
            </a:custGeom>
            <a:solidFill>
              <a:srgbClr val="0F2F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等线" panose="020F0502020204030204"/>
                <a:ea typeface="等线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B71F74A-6619-49F9-8ED7-F92FBAE24D4F}"/>
              </a:ext>
            </a:extLst>
          </p:cNvPr>
          <p:cNvGrpSpPr/>
          <p:nvPr/>
        </p:nvGrpSpPr>
        <p:grpSpPr>
          <a:xfrm>
            <a:off x="1427229" y="2391431"/>
            <a:ext cx="4044552" cy="523220"/>
            <a:chOff x="1771680" y="2391431"/>
            <a:chExt cx="3170405" cy="523220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0F69594-D562-478E-94D6-497FC02819FE}"/>
                </a:ext>
              </a:extLst>
            </p:cNvPr>
            <p:cNvSpPr txBox="1"/>
            <p:nvPr/>
          </p:nvSpPr>
          <p:spPr>
            <a:xfrm>
              <a:off x="1771680" y="2391431"/>
              <a:ext cx="3136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STHupo" panose="02010800040101010101" pitchFamily="2" charset="-122"/>
                  <a:ea typeface="STHupo" panose="02010800040101010101" pitchFamily="2" charset="-122"/>
                </a:rPr>
                <a:t>01.Data collection</a:t>
              </a:r>
              <a:endParaRPr lang="zh-CN" altLang="en-US" sz="2800" b="1" spc="-150" dirty="0">
                <a:latin typeface="STHupo" panose="02010800040101010101" pitchFamily="2" charset="-122"/>
                <a:ea typeface="STHupo" panose="02010800040101010101" pitchFamily="2" charset="-122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2DD8D09-47D1-4119-AD04-A5F930177ACE}"/>
                </a:ext>
              </a:extLst>
            </p:cNvPr>
            <p:cNvCxnSpPr>
              <a:cxnSpLocks/>
            </p:cNvCxnSpPr>
            <p:nvPr/>
          </p:nvCxnSpPr>
          <p:spPr>
            <a:xfrm>
              <a:off x="1994779" y="2914651"/>
              <a:ext cx="2947306" cy="0"/>
            </a:xfrm>
            <a:prstGeom prst="line">
              <a:avLst/>
            </a:prstGeom>
            <a:ln w="19050">
              <a:solidFill>
                <a:srgbClr val="0F2F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FF2B08-CE7C-4FC5-9BA7-F2C59A12B99A}"/>
              </a:ext>
            </a:extLst>
          </p:cNvPr>
          <p:cNvGrpSpPr/>
          <p:nvPr/>
        </p:nvGrpSpPr>
        <p:grpSpPr>
          <a:xfrm>
            <a:off x="7035620" y="2359373"/>
            <a:ext cx="4140522" cy="555278"/>
            <a:chOff x="7193563" y="2359373"/>
            <a:chExt cx="4140522" cy="55527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6799EBB-3B11-4EC7-976E-10A995D14670}"/>
                </a:ext>
              </a:extLst>
            </p:cNvPr>
            <p:cNvSpPr txBox="1"/>
            <p:nvPr/>
          </p:nvSpPr>
          <p:spPr>
            <a:xfrm>
              <a:off x="7193563" y="2359373"/>
              <a:ext cx="41405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STHupo" panose="02010800040101010101" pitchFamily="2" charset="-122"/>
                  <a:ea typeface="STHupo" panose="02010800040101010101" pitchFamily="2" charset="-122"/>
                </a:rPr>
                <a:t>02.</a:t>
              </a:r>
              <a:r>
                <a:rPr lang="en-US" altLang="zh-CN" sz="2800" b="1" spc="-150" dirty="0">
                  <a:latin typeface="STHupo" panose="02010800040101010101" pitchFamily="2" charset="-122"/>
                  <a:ea typeface="STHupo" panose="02010800040101010101" pitchFamily="2" charset="-122"/>
                </a:rPr>
                <a:t>Indexing and ranking</a:t>
              </a:r>
              <a:endParaRPr lang="zh-CN" altLang="en-US" sz="2800" b="1" spc="-150" dirty="0">
                <a:latin typeface="STHupo" panose="02010800040101010101" pitchFamily="2" charset="-122"/>
                <a:ea typeface="STHupo" panose="02010800040101010101" pitchFamily="2" charset="-122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AF34550-D05C-4020-8A5F-DF14385D935A}"/>
                </a:ext>
              </a:extLst>
            </p:cNvPr>
            <p:cNvCxnSpPr>
              <a:cxnSpLocks/>
            </p:cNvCxnSpPr>
            <p:nvPr/>
          </p:nvCxnSpPr>
          <p:spPr>
            <a:xfrm>
              <a:off x="7277128" y="2914651"/>
              <a:ext cx="3645586" cy="0"/>
            </a:xfrm>
            <a:prstGeom prst="line">
              <a:avLst/>
            </a:prstGeom>
            <a:ln w="19050">
              <a:solidFill>
                <a:srgbClr val="0F2F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AA736D-1B15-4F3F-8B77-F4F10F6E2265}"/>
              </a:ext>
            </a:extLst>
          </p:cNvPr>
          <p:cNvGrpSpPr/>
          <p:nvPr/>
        </p:nvGrpSpPr>
        <p:grpSpPr>
          <a:xfrm>
            <a:off x="1608280" y="4137028"/>
            <a:ext cx="3967062" cy="523220"/>
            <a:chOff x="1726266" y="4137028"/>
            <a:chExt cx="5260737" cy="523220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02EBFAC-7430-4179-8F99-02F9EE68A29C}"/>
                </a:ext>
              </a:extLst>
            </p:cNvPr>
            <p:cNvSpPr txBox="1"/>
            <p:nvPr/>
          </p:nvSpPr>
          <p:spPr>
            <a:xfrm>
              <a:off x="1726266" y="4137028"/>
              <a:ext cx="5260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STHupo" panose="02010800040101010101" pitchFamily="2" charset="-122"/>
                  <a:ea typeface="STHupo" panose="02010800040101010101" pitchFamily="2" charset="-122"/>
                </a:rPr>
                <a:t>03.</a:t>
              </a:r>
              <a:r>
                <a:rPr lang="en-US" altLang="zh-CN" sz="2800" b="1" spc="-150" dirty="0">
                  <a:latin typeface="STHupo" panose="02010800040101010101" pitchFamily="2" charset="-122"/>
                  <a:ea typeface="STHupo" panose="02010800040101010101" pitchFamily="2" charset="-122"/>
                </a:rPr>
                <a:t>Searching Interface</a:t>
              </a:r>
              <a:endParaRPr lang="zh-CN" altLang="en-US" sz="2800" b="1" spc="-150" dirty="0">
                <a:latin typeface="STHupo" panose="02010800040101010101" pitchFamily="2" charset="-122"/>
                <a:ea typeface="STHupo" panose="02010800040101010101" pitchFamily="2" charset="-122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378A9B6-972B-4499-923E-E804EDAB79F2}"/>
                </a:ext>
              </a:extLst>
            </p:cNvPr>
            <p:cNvCxnSpPr>
              <a:cxnSpLocks/>
            </p:cNvCxnSpPr>
            <p:nvPr/>
          </p:nvCxnSpPr>
          <p:spPr>
            <a:xfrm>
              <a:off x="1863601" y="4638615"/>
              <a:ext cx="4986069" cy="10518"/>
            </a:xfrm>
            <a:prstGeom prst="line">
              <a:avLst/>
            </a:prstGeom>
            <a:ln w="19050">
              <a:solidFill>
                <a:srgbClr val="0F2F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DE0C878-4C2A-449E-BB96-21F7C166651D}"/>
              </a:ext>
            </a:extLst>
          </p:cNvPr>
          <p:cNvGrpSpPr/>
          <p:nvPr/>
        </p:nvGrpSpPr>
        <p:grpSpPr>
          <a:xfrm>
            <a:off x="6736977" y="4137028"/>
            <a:ext cx="4027796" cy="523220"/>
            <a:chOff x="6907686" y="4137028"/>
            <a:chExt cx="3464906" cy="523220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2480572-51BB-4C4E-AC7C-E4398C01312B}"/>
                </a:ext>
              </a:extLst>
            </p:cNvPr>
            <p:cNvSpPr txBox="1"/>
            <p:nvPr/>
          </p:nvSpPr>
          <p:spPr>
            <a:xfrm>
              <a:off x="6907686" y="4137028"/>
              <a:ext cx="3136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-150" dirty="0">
                  <a:latin typeface="STHupo" panose="02010800040101010101" pitchFamily="2" charset="-122"/>
                  <a:ea typeface="STHupo" panose="02010800040101010101" pitchFamily="2" charset="-122"/>
                </a:rPr>
                <a:t>04.Demonstration</a:t>
              </a:r>
              <a:endParaRPr lang="zh-CN" altLang="en-US" sz="2800" b="1" spc="-150" dirty="0">
                <a:latin typeface="STHupo" panose="02010800040101010101" pitchFamily="2" charset="-122"/>
                <a:ea typeface="STHupo" panose="02010800040101010101" pitchFamily="2" charset="-122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F6CAB250-EAF3-49CE-80E5-347D6DDBE1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352" y="4638615"/>
              <a:ext cx="3132240" cy="10519"/>
            </a:xfrm>
            <a:prstGeom prst="line">
              <a:avLst/>
            </a:prstGeom>
            <a:ln w="19050">
              <a:solidFill>
                <a:srgbClr val="0F2F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354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29017924-4C81-434F-9F68-15BB7BD8009B}"/>
              </a:ext>
            </a:extLst>
          </p:cNvPr>
          <p:cNvGrpSpPr/>
          <p:nvPr/>
        </p:nvGrpSpPr>
        <p:grpSpPr>
          <a:xfrm>
            <a:off x="3199258" y="2370989"/>
            <a:ext cx="5793485" cy="2116022"/>
            <a:chOff x="1769918" y="2385536"/>
            <a:chExt cx="8652164" cy="208692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610372B-15B5-4BC2-894D-CF23B1F28BBA}"/>
                </a:ext>
              </a:extLst>
            </p:cNvPr>
            <p:cNvSpPr/>
            <p:nvPr/>
          </p:nvSpPr>
          <p:spPr>
            <a:xfrm>
              <a:off x="2488770" y="2385536"/>
              <a:ext cx="7214461" cy="2086928"/>
            </a:xfrm>
            <a:prstGeom prst="rect">
              <a:avLst/>
            </a:prstGeom>
            <a:noFill/>
            <a:ln w="38100">
              <a:solidFill>
                <a:srgbClr val="0F2F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1" name="矩形 20">
              <a:extLst>
                <a:ext uri="{FF2B5EF4-FFF2-40B4-BE49-F238E27FC236}">
                  <a16:creationId xmlns:a16="http://schemas.microsoft.com/office/drawing/2014/main" id="{C75983DA-99E2-4287-AF09-4804228BCF8F}"/>
                </a:ext>
              </a:extLst>
            </p:cNvPr>
            <p:cNvSpPr/>
            <p:nvPr/>
          </p:nvSpPr>
          <p:spPr>
            <a:xfrm>
              <a:off x="1769918" y="2812473"/>
              <a:ext cx="8652164" cy="12330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ACE9501-5F1C-464D-8F8E-03D7CA685A9A}"/>
              </a:ext>
            </a:extLst>
          </p:cNvPr>
          <p:cNvSpPr txBox="1"/>
          <p:nvPr/>
        </p:nvSpPr>
        <p:spPr>
          <a:xfrm>
            <a:off x="2546623" y="2767278"/>
            <a:ext cx="7098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Abadi Extra Light" panose="020B0204020104020204" pitchFamily="34" charset="0"/>
                <a:ea typeface="黑体" panose="02010609060101010101" pitchFamily="49" charset="-122"/>
              </a:rPr>
              <a:t>PART 03</a:t>
            </a:r>
          </a:p>
          <a:p>
            <a:pPr algn="ctr"/>
            <a:r>
              <a:rPr lang="en-US" altLang="zh-CN" sz="4000" b="1" spc="-150" dirty="0">
                <a:latin typeface="黑体" panose="02010609060101010101" pitchFamily="49" charset="-122"/>
                <a:ea typeface="黑体" panose="02010609060101010101" pitchFamily="49" charset="-122"/>
              </a:rPr>
              <a:t>Searching Interface</a:t>
            </a:r>
            <a:endParaRPr lang="zh-CN" altLang="en-US" sz="4000" b="1" spc="-15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66961E1-2098-4417-AA31-62505F667DC9}"/>
              </a:ext>
            </a:extLst>
          </p:cNvPr>
          <p:cNvSpPr/>
          <p:nvPr/>
        </p:nvSpPr>
        <p:spPr>
          <a:xfrm>
            <a:off x="364054" y="373646"/>
            <a:ext cx="11463892" cy="6110709"/>
          </a:xfrm>
          <a:prstGeom prst="rect">
            <a:avLst/>
          </a:prstGeom>
          <a:noFill/>
          <a:ln w="38100">
            <a:solidFill>
              <a:srgbClr val="0F2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EA53BDD-9B5E-4FDF-BD7A-AC17B9624A82}"/>
              </a:ext>
            </a:extLst>
          </p:cNvPr>
          <p:cNvSpPr/>
          <p:nvPr/>
        </p:nvSpPr>
        <p:spPr>
          <a:xfrm>
            <a:off x="209334" y="200086"/>
            <a:ext cx="360772" cy="360772"/>
          </a:xfrm>
          <a:prstGeom prst="rect">
            <a:avLst/>
          </a:prstGeom>
          <a:solidFill>
            <a:srgbClr val="0F2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C1EC499-D237-4C35-B392-2203E918F697}"/>
              </a:ext>
            </a:extLst>
          </p:cNvPr>
          <p:cNvSpPr/>
          <p:nvPr/>
        </p:nvSpPr>
        <p:spPr>
          <a:xfrm>
            <a:off x="11647560" y="6347404"/>
            <a:ext cx="360772" cy="360772"/>
          </a:xfrm>
          <a:prstGeom prst="rect">
            <a:avLst/>
          </a:prstGeom>
          <a:solidFill>
            <a:srgbClr val="0F2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A82956B-D777-4CE8-A833-BEB32652A469}"/>
              </a:ext>
            </a:extLst>
          </p:cNvPr>
          <p:cNvGrpSpPr/>
          <p:nvPr/>
        </p:nvGrpSpPr>
        <p:grpSpPr>
          <a:xfrm>
            <a:off x="3311137" y="3188663"/>
            <a:ext cx="5569726" cy="480671"/>
            <a:chOff x="3261223" y="1131982"/>
            <a:chExt cx="5569726" cy="480671"/>
          </a:xfrm>
        </p:grpSpPr>
        <p:sp>
          <p:nvSpPr>
            <p:cNvPr id="13" name="Freeform 513">
              <a:extLst>
                <a:ext uri="{FF2B5EF4-FFF2-40B4-BE49-F238E27FC236}">
                  <a16:creationId xmlns:a16="http://schemas.microsoft.com/office/drawing/2014/main" id="{EB1273FF-269B-4954-A2A6-A66A836FA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223" y="1131982"/>
              <a:ext cx="257584" cy="480671"/>
            </a:xfrm>
            <a:custGeom>
              <a:avLst/>
              <a:gdLst>
                <a:gd name="T0" fmla="*/ 149 w 153"/>
                <a:gd name="T1" fmla="*/ 137 h 286"/>
                <a:gd name="T2" fmla="*/ 16 w 153"/>
                <a:gd name="T3" fmla="*/ 3 h 286"/>
                <a:gd name="T4" fmla="*/ 9 w 153"/>
                <a:gd name="T5" fmla="*/ 0 h 286"/>
                <a:gd name="T6" fmla="*/ 3 w 153"/>
                <a:gd name="T7" fmla="*/ 3 h 286"/>
                <a:gd name="T8" fmla="*/ 2 w 153"/>
                <a:gd name="T9" fmla="*/ 3 h 286"/>
                <a:gd name="T10" fmla="*/ 0 w 153"/>
                <a:gd name="T11" fmla="*/ 10 h 286"/>
                <a:gd name="T12" fmla="*/ 0 w 153"/>
                <a:gd name="T13" fmla="*/ 75 h 286"/>
                <a:gd name="T14" fmla="*/ 2 w 153"/>
                <a:gd name="T15" fmla="*/ 81 h 286"/>
                <a:gd name="T16" fmla="*/ 64 w 153"/>
                <a:gd name="T17" fmla="*/ 143 h 286"/>
                <a:gd name="T18" fmla="*/ 2 w 153"/>
                <a:gd name="T19" fmla="*/ 205 h 286"/>
                <a:gd name="T20" fmla="*/ 0 w 153"/>
                <a:gd name="T21" fmla="*/ 212 h 286"/>
                <a:gd name="T22" fmla="*/ 0 w 153"/>
                <a:gd name="T23" fmla="*/ 277 h 286"/>
                <a:gd name="T24" fmla="*/ 2 w 153"/>
                <a:gd name="T25" fmla="*/ 283 h 286"/>
                <a:gd name="T26" fmla="*/ 3 w 153"/>
                <a:gd name="T27" fmla="*/ 283 h 286"/>
                <a:gd name="T28" fmla="*/ 9 w 153"/>
                <a:gd name="T29" fmla="*/ 286 h 286"/>
                <a:gd name="T30" fmla="*/ 16 w 153"/>
                <a:gd name="T31" fmla="*/ 283 h 286"/>
                <a:gd name="T32" fmla="*/ 149 w 153"/>
                <a:gd name="T33" fmla="*/ 150 h 286"/>
                <a:gd name="T34" fmla="*/ 149 w 153"/>
                <a:gd name="T35" fmla="*/ 13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286">
                  <a:moveTo>
                    <a:pt x="149" y="137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4" y="1"/>
                    <a:pt x="11" y="0"/>
                    <a:pt x="9" y="0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9"/>
                    <a:pt x="2" y="81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2" y="205"/>
                    <a:pt x="2" y="205"/>
                    <a:pt x="2" y="205"/>
                  </a:cubicBezTo>
                  <a:cubicBezTo>
                    <a:pt x="1" y="207"/>
                    <a:pt x="0" y="209"/>
                    <a:pt x="0" y="212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9"/>
                    <a:pt x="1" y="281"/>
                    <a:pt x="2" y="283"/>
                  </a:cubicBezTo>
                  <a:cubicBezTo>
                    <a:pt x="3" y="283"/>
                    <a:pt x="3" y="283"/>
                    <a:pt x="3" y="283"/>
                  </a:cubicBezTo>
                  <a:cubicBezTo>
                    <a:pt x="4" y="285"/>
                    <a:pt x="7" y="286"/>
                    <a:pt x="9" y="286"/>
                  </a:cubicBezTo>
                  <a:cubicBezTo>
                    <a:pt x="12" y="286"/>
                    <a:pt x="14" y="285"/>
                    <a:pt x="16" y="283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3" y="146"/>
                    <a:pt x="153" y="140"/>
                    <a:pt x="149" y="137"/>
                  </a:cubicBezTo>
                  <a:close/>
                </a:path>
              </a:pathLst>
            </a:custGeom>
            <a:solidFill>
              <a:srgbClr val="0F2F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/>
              </a:endParaRPr>
            </a:p>
          </p:txBody>
        </p:sp>
        <p:sp>
          <p:nvSpPr>
            <p:cNvPr id="14" name="Freeform 513">
              <a:extLst>
                <a:ext uri="{FF2B5EF4-FFF2-40B4-BE49-F238E27FC236}">
                  <a16:creationId xmlns:a16="http://schemas.microsoft.com/office/drawing/2014/main" id="{CFFC458D-B562-49F2-959D-D83AD83447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3365" y="1131982"/>
              <a:ext cx="257584" cy="480671"/>
            </a:xfrm>
            <a:custGeom>
              <a:avLst/>
              <a:gdLst>
                <a:gd name="T0" fmla="*/ 149 w 153"/>
                <a:gd name="T1" fmla="*/ 137 h 286"/>
                <a:gd name="T2" fmla="*/ 16 w 153"/>
                <a:gd name="T3" fmla="*/ 3 h 286"/>
                <a:gd name="T4" fmla="*/ 9 w 153"/>
                <a:gd name="T5" fmla="*/ 0 h 286"/>
                <a:gd name="T6" fmla="*/ 3 w 153"/>
                <a:gd name="T7" fmla="*/ 3 h 286"/>
                <a:gd name="T8" fmla="*/ 2 w 153"/>
                <a:gd name="T9" fmla="*/ 3 h 286"/>
                <a:gd name="T10" fmla="*/ 0 w 153"/>
                <a:gd name="T11" fmla="*/ 10 h 286"/>
                <a:gd name="T12" fmla="*/ 0 w 153"/>
                <a:gd name="T13" fmla="*/ 75 h 286"/>
                <a:gd name="T14" fmla="*/ 2 w 153"/>
                <a:gd name="T15" fmla="*/ 81 h 286"/>
                <a:gd name="T16" fmla="*/ 64 w 153"/>
                <a:gd name="T17" fmla="*/ 143 h 286"/>
                <a:gd name="T18" fmla="*/ 2 w 153"/>
                <a:gd name="T19" fmla="*/ 205 h 286"/>
                <a:gd name="T20" fmla="*/ 0 w 153"/>
                <a:gd name="T21" fmla="*/ 212 h 286"/>
                <a:gd name="T22" fmla="*/ 0 w 153"/>
                <a:gd name="T23" fmla="*/ 277 h 286"/>
                <a:gd name="T24" fmla="*/ 2 w 153"/>
                <a:gd name="T25" fmla="*/ 283 h 286"/>
                <a:gd name="T26" fmla="*/ 3 w 153"/>
                <a:gd name="T27" fmla="*/ 283 h 286"/>
                <a:gd name="T28" fmla="*/ 9 w 153"/>
                <a:gd name="T29" fmla="*/ 286 h 286"/>
                <a:gd name="T30" fmla="*/ 16 w 153"/>
                <a:gd name="T31" fmla="*/ 283 h 286"/>
                <a:gd name="T32" fmla="*/ 149 w 153"/>
                <a:gd name="T33" fmla="*/ 150 h 286"/>
                <a:gd name="T34" fmla="*/ 149 w 153"/>
                <a:gd name="T35" fmla="*/ 13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286">
                  <a:moveTo>
                    <a:pt x="149" y="137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4" y="1"/>
                    <a:pt x="11" y="0"/>
                    <a:pt x="9" y="0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9"/>
                    <a:pt x="2" y="81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2" y="205"/>
                    <a:pt x="2" y="205"/>
                    <a:pt x="2" y="205"/>
                  </a:cubicBezTo>
                  <a:cubicBezTo>
                    <a:pt x="1" y="207"/>
                    <a:pt x="0" y="209"/>
                    <a:pt x="0" y="212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9"/>
                    <a:pt x="1" y="281"/>
                    <a:pt x="2" y="283"/>
                  </a:cubicBezTo>
                  <a:cubicBezTo>
                    <a:pt x="3" y="283"/>
                    <a:pt x="3" y="283"/>
                    <a:pt x="3" y="283"/>
                  </a:cubicBezTo>
                  <a:cubicBezTo>
                    <a:pt x="4" y="285"/>
                    <a:pt x="7" y="286"/>
                    <a:pt x="9" y="286"/>
                  </a:cubicBezTo>
                  <a:cubicBezTo>
                    <a:pt x="12" y="286"/>
                    <a:pt x="14" y="285"/>
                    <a:pt x="16" y="283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3" y="146"/>
                    <a:pt x="153" y="140"/>
                    <a:pt x="149" y="137"/>
                  </a:cubicBezTo>
                  <a:close/>
                </a:path>
              </a:pathLst>
            </a:custGeom>
            <a:solidFill>
              <a:srgbClr val="0F2F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379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Searching Interface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79BEC5B-1468-4DBD-9140-039761504EFB}"/>
              </a:ext>
            </a:extLst>
          </p:cNvPr>
          <p:cNvSpPr txBox="1"/>
          <p:nvPr/>
        </p:nvSpPr>
        <p:spPr>
          <a:xfrm>
            <a:off x="376785" y="813134"/>
            <a:ext cx="1144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We use Django and Python to help us create the MVT model.</a:t>
            </a:r>
            <a:endParaRPr lang="zh-CN" altLang="en-US" sz="3200" b="1" dirty="0"/>
          </a:p>
        </p:txBody>
      </p:sp>
      <p:pic>
        <p:nvPicPr>
          <p:cNvPr id="18" name="图片 17" descr="文本&#10;&#10;描述已自动生成">
            <a:extLst>
              <a:ext uri="{FF2B5EF4-FFF2-40B4-BE49-F238E27FC236}">
                <a16:creationId xmlns:a16="http://schemas.microsoft.com/office/drawing/2014/main" id="{94BCE62C-0823-7E4C-9A95-D0A947784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5" y="1613833"/>
            <a:ext cx="6671628" cy="50162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9A221B-0B12-1C47-908F-A11CB881699F}"/>
              </a:ext>
            </a:extLst>
          </p:cNvPr>
          <p:cNvSpPr txBox="1"/>
          <p:nvPr/>
        </p:nvSpPr>
        <p:spPr>
          <a:xfrm>
            <a:off x="8000999" y="3090925"/>
            <a:ext cx="34432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We define two functions to allow the user to search our database.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6283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Searching Interface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79BEC5B-1468-4DBD-9140-039761504EFB}"/>
              </a:ext>
            </a:extLst>
          </p:cNvPr>
          <p:cNvSpPr txBox="1"/>
          <p:nvPr/>
        </p:nvSpPr>
        <p:spPr>
          <a:xfrm>
            <a:off x="371200" y="683620"/>
            <a:ext cx="1144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After the user press the search button, the handle function check whether the searching key word of the user appears in our database.</a:t>
            </a:r>
            <a:endParaRPr lang="zh-CN" altLang="zh-CN" sz="3200" b="1" dirty="0"/>
          </a:p>
        </p:txBody>
      </p:sp>
      <p:pic>
        <p:nvPicPr>
          <p:cNvPr id="12" name="图片 11" descr="图形用户界面, 应用程序&#10;&#10;描述已自动生成">
            <a:extLst>
              <a:ext uri="{FF2B5EF4-FFF2-40B4-BE49-F238E27FC236}">
                <a16:creationId xmlns:a16="http://schemas.microsoft.com/office/drawing/2014/main" id="{B2EF6668-F9FF-264A-882E-DCDDC7DFEE5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11" y="2206996"/>
            <a:ext cx="8086779" cy="44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10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Searching Interface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79BEC5B-1468-4DBD-9140-039761504EFB}"/>
              </a:ext>
            </a:extLst>
          </p:cNvPr>
          <p:cNvSpPr txBox="1"/>
          <p:nvPr/>
        </p:nvSpPr>
        <p:spPr>
          <a:xfrm>
            <a:off x="371200" y="683620"/>
            <a:ext cx="1144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If the word exists in our database, the website turns to the result page and show the appearance of the searching key word.</a:t>
            </a:r>
            <a:endParaRPr lang="zh-CN" altLang="zh-CN" sz="3200" b="1" dirty="0"/>
          </a:p>
        </p:txBody>
      </p:sp>
      <p:pic>
        <p:nvPicPr>
          <p:cNvPr id="11" name="图片 10" descr="图片包含 矩形&#10;&#10;描述已自动生成">
            <a:extLst>
              <a:ext uri="{FF2B5EF4-FFF2-40B4-BE49-F238E27FC236}">
                <a16:creationId xmlns:a16="http://schemas.microsoft.com/office/drawing/2014/main" id="{6BB27BF7-4C03-2744-9D36-C06071F6D1C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00" y="2205722"/>
            <a:ext cx="8085600" cy="44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2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Searching Interface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79BEC5B-1468-4DBD-9140-039761504EFB}"/>
              </a:ext>
            </a:extLst>
          </p:cNvPr>
          <p:cNvSpPr txBox="1"/>
          <p:nvPr/>
        </p:nvSpPr>
        <p:spPr>
          <a:xfrm>
            <a:off x="5138600" y="537327"/>
            <a:ext cx="19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Result</a:t>
            </a:r>
            <a:endParaRPr lang="zh-CN" altLang="zh-CN" sz="4800" b="1" dirty="0"/>
          </a:p>
        </p:txBody>
      </p:sp>
      <p:pic>
        <p:nvPicPr>
          <p:cNvPr id="12" name="图片 11" descr="图片包含 信件&#10;&#10;描述已自动生成">
            <a:extLst>
              <a:ext uri="{FF2B5EF4-FFF2-40B4-BE49-F238E27FC236}">
                <a16:creationId xmlns:a16="http://schemas.microsoft.com/office/drawing/2014/main" id="{BB463C90-A31C-0C41-8710-A7F6E768BF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00" y="1835019"/>
            <a:ext cx="8085600" cy="44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1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Searching Interface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79BEC5B-1468-4DBD-9140-039761504EFB}"/>
              </a:ext>
            </a:extLst>
          </p:cNvPr>
          <p:cNvSpPr txBox="1"/>
          <p:nvPr/>
        </p:nvSpPr>
        <p:spPr>
          <a:xfrm>
            <a:off x="371200" y="683620"/>
            <a:ext cx="1144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Since our text </a:t>
            </a:r>
            <a:r>
              <a:rPr lang="en-US" altLang="zh-CN" sz="3200" b="1"/>
              <a:t>file doesn't </a:t>
            </a:r>
            <a:r>
              <a:rPr lang="en-US" altLang="zh-CN" sz="3200" b="1" dirty="0"/>
              <a:t>have list separator, we use Python to read and preprocess the dataset</a:t>
            </a:r>
            <a:endParaRPr lang="zh-CN" altLang="zh-CN" sz="3200" b="1" dirty="0"/>
          </a:p>
        </p:txBody>
      </p:sp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2C1EEA57-676F-3B4F-8F8D-E1E6C682DE5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0" y="2088690"/>
            <a:ext cx="8085600" cy="4424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BBEE12-5FAA-D34A-9809-23634613D0EE}"/>
              </a:ext>
            </a:extLst>
          </p:cNvPr>
          <p:cNvSpPr txBox="1"/>
          <p:nvPr/>
        </p:nvSpPr>
        <p:spPr>
          <a:xfrm>
            <a:off x="8772525" y="2561952"/>
            <a:ext cx="304827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By using the functions in Python, we can split the dataset by using the ‘\t’ sign, here we also add a comma behind each book name in order to make it convenience to help us divide the string to show the dataset to the user in a more obviously way.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17156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Searching Interface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79BEC5B-1468-4DBD-9140-039761504EFB}"/>
              </a:ext>
            </a:extLst>
          </p:cNvPr>
          <p:cNvSpPr txBox="1"/>
          <p:nvPr/>
        </p:nvSpPr>
        <p:spPr>
          <a:xfrm>
            <a:off x="371200" y="683620"/>
            <a:ext cx="1144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Then we can use Python to import the data from the text file to the database.</a:t>
            </a:r>
            <a:endParaRPr lang="zh-CN" altLang="zh-CN" sz="3200" b="1" dirty="0"/>
          </a:p>
        </p:txBody>
      </p:sp>
      <p:pic>
        <p:nvPicPr>
          <p:cNvPr id="12" name="图片 11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78BEA1B1-BD8E-F44E-B651-C642F653049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00" y="1847248"/>
            <a:ext cx="8085600" cy="44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9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Searching Interface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79BEC5B-1468-4DBD-9140-039761504EFB}"/>
              </a:ext>
            </a:extLst>
          </p:cNvPr>
          <p:cNvSpPr txBox="1"/>
          <p:nvPr/>
        </p:nvSpPr>
        <p:spPr>
          <a:xfrm>
            <a:off x="371200" y="683620"/>
            <a:ext cx="1144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After importing all the data into our database we can use the </a:t>
            </a:r>
            <a:r>
              <a:rPr lang="en-US" altLang="zh-CN" sz="3200" b="1" dirty="0" err="1"/>
              <a:t>Mysql</a:t>
            </a:r>
            <a:r>
              <a:rPr lang="en-US" altLang="zh-CN" sz="3200" b="1" dirty="0"/>
              <a:t> workbench to do a simple check.</a:t>
            </a:r>
            <a:endParaRPr lang="zh-CN" altLang="zh-CN" sz="3200" b="1" dirty="0"/>
          </a:p>
        </p:txBody>
      </p:sp>
      <p:pic>
        <p:nvPicPr>
          <p:cNvPr id="12" name="图片 11" descr="图形用户界面, 应用程序&#10;&#10;描述已自动生成">
            <a:extLst>
              <a:ext uri="{FF2B5EF4-FFF2-40B4-BE49-F238E27FC236}">
                <a16:creationId xmlns:a16="http://schemas.microsoft.com/office/drawing/2014/main" id="{D896A3C3-CDF1-B747-A6DE-136B62B4B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606" y="1992629"/>
            <a:ext cx="5908787" cy="44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95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Searching Interface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79BEC5B-1468-4DBD-9140-039761504EFB}"/>
              </a:ext>
            </a:extLst>
          </p:cNvPr>
          <p:cNvSpPr txBox="1"/>
          <p:nvPr/>
        </p:nvSpPr>
        <p:spPr>
          <a:xfrm>
            <a:off x="371200" y="683620"/>
            <a:ext cx="1144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After importing all the data into our database we can use the </a:t>
            </a:r>
            <a:r>
              <a:rPr lang="en-US" altLang="zh-CN" sz="3200" b="1" dirty="0" err="1"/>
              <a:t>Mysql</a:t>
            </a:r>
            <a:r>
              <a:rPr lang="en-US" altLang="zh-CN" sz="3200" b="1" dirty="0"/>
              <a:t> workbench to do a simple check.</a:t>
            </a:r>
            <a:endParaRPr lang="zh-CN" altLang="zh-CN" sz="3200" b="1" dirty="0"/>
          </a:p>
        </p:txBody>
      </p:sp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B9CE99D6-2EC1-164D-A736-D23E689B7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45" y="1820720"/>
            <a:ext cx="9452309" cy="49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1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Searching Interface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79BEC5B-1468-4DBD-9140-039761504EFB}"/>
              </a:ext>
            </a:extLst>
          </p:cNvPr>
          <p:cNvSpPr txBox="1"/>
          <p:nvPr/>
        </p:nvSpPr>
        <p:spPr>
          <a:xfrm>
            <a:off x="132414" y="967967"/>
            <a:ext cx="119303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Then we can use the terminal of the </a:t>
            </a:r>
            <a:r>
              <a:rPr lang="en-US" altLang="zh-CN" sz="3200" b="1" dirty="0" err="1"/>
              <a:t>Pycharm</a:t>
            </a:r>
            <a:r>
              <a:rPr lang="en-US" altLang="zh-CN" sz="3200" b="1" dirty="0"/>
              <a:t> to connect to our localhost and get to the interface that allows the user to search the appearance of a word in our database like the previous slides.</a:t>
            </a:r>
            <a:endParaRPr lang="zh-CN" altLang="zh-CN" sz="32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FC7F06F-4FF9-E34C-BC4D-A21B565689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08"/>
          <a:stretch/>
        </p:blipFill>
        <p:spPr>
          <a:xfrm>
            <a:off x="664144" y="3224303"/>
            <a:ext cx="10863712" cy="264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6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29017924-4C81-434F-9F68-15BB7BD8009B}"/>
              </a:ext>
            </a:extLst>
          </p:cNvPr>
          <p:cNvGrpSpPr/>
          <p:nvPr/>
        </p:nvGrpSpPr>
        <p:grpSpPr>
          <a:xfrm>
            <a:off x="3199258" y="2370989"/>
            <a:ext cx="5793485" cy="2116022"/>
            <a:chOff x="1769918" y="2385536"/>
            <a:chExt cx="8652164" cy="208692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610372B-15B5-4BC2-894D-CF23B1F28BBA}"/>
                </a:ext>
              </a:extLst>
            </p:cNvPr>
            <p:cNvSpPr/>
            <p:nvPr/>
          </p:nvSpPr>
          <p:spPr>
            <a:xfrm>
              <a:off x="2488770" y="2385536"/>
              <a:ext cx="7214461" cy="2086928"/>
            </a:xfrm>
            <a:prstGeom prst="rect">
              <a:avLst/>
            </a:prstGeom>
            <a:noFill/>
            <a:ln w="38100">
              <a:solidFill>
                <a:srgbClr val="0F2F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1" name="矩形 20">
              <a:extLst>
                <a:ext uri="{FF2B5EF4-FFF2-40B4-BE49-F238E27FC236}">
                  <a16:creationId xmlns:a16="http://schemas.microsoft.com/office/drawing/2014/main" id="{C75983DA-99E2-4287-AF09-4804228BCF8F}"/>
                </a:ext>
              </a:extLst>
            </p:cNvPr>
            <p:cNvSpPr/>
            <p:nvPr/>
          </p:nvSpPr>
          <p:spPr>
            <a:xfrm>
              <a:off x="1769918" y="2812473"/>
              <a:ext cx="8652164" cy="12330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ACE9501-5F1C-464D-8F8E-03D7CA685A9A}"/>
              </a:ext>
            </a:extLst>
          </p:cNvPr>
          <p:cNvSpPr txBox="1"/>
          <p:nvPr/>
        </p:nvSpPr>
        <p:spPr>
          <a:xfrm>
            <a:off x="2546623" y="2767278"/>
            <a:ext cx="7098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Abadi Extra Light" panose="020B0204020104020204" pitchFamily="34" charset="0"/>
                <a:ea typeface="黑体" panose="02010609060101010101" pitchFamily="49" charset="-122"/>
              </a:rPr>
              <a:t>PART 01</a:t>
            </a:r>
          </a:p>
          <a:p>
            <a:pPr algn="ctr"/>
            <a:r>
              <a:rPr lang="en-US" altLang="zh-CN" sz="4000" b="1" spc="-150" dirty="0">
                <a:latin typeface="黑体" panose="02010609060101010101" pitchFamily="49" charset="-122"/>
                <a:ea typeface="黑体" panose="02010609060101010101" pitchFamily="49" charset="-122"/>
              </a:rPr>
              <a:t>Data Collection</a:t>
            </a:r>
            <a:endParaRPr lang="zh-CN" altLang="en-US" sz="4000" b="1" spc="-15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66961E1-2098-4417-AA31-62505F667DC9}"/>
              </a:ext>
            </a:extLst>
          </p:cNvPr>
          <p:cNvSpPr/>
          <p:nvPr/>
        </p:nvSpPr>
        <p:spPr>
          <a:xfrm>
            <a:off x="364054" y="373646"/>
            <a:ext cx="11463892" cy="6110709"/>
          </a:xfrm>
          <a:prstGeom prst="rect">
            <a:avLst/>
          </a:prstGeom>
          <a:noFill/>
          <a:ln w="38100">
            <a:solidFill>
              <a:srgbClr val="0F2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EA53BDD-9B5E-4FDF-BD7A-AC17B9624A82}"/>
              </a:ext>
            </a:extLst>
          </p:cNvPr>
          <p:cNvSpPr/>
          <p:nvPr/>
        </p:nvSpPr>
        <p:spPr>
          <a:xfrm>
            <a:off x="209334" y="200086"/>
            <a:ext cx="360772" cy="360772"/>
          </a:xfrm>
          <a:prstGeom prst="rect">
            <a:avLst/>
          </a:prstGeom>
          <a:solidFill>
            <a:srgbClr val="0F2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C1EC499-D237-4C35-B392-2203E918F697}"/>
              </a:ext>
            </a:extLst>
          </p:cNvPr>
          <p:cNvSpPr/>
          <p:nvPr/>
        </p:nvSpPr>
        <p:spPr>
          <a:xfrm>
            <a:off x="11647560" y="6347404"/>
            <a:ext cx="360772" cy="360772"/>
          </a:xfrm>
          <a:prstGeom prst="rect">
            <a:avLst/>
          </a:prstGeom>
          <a:solidFill>
            <a:srgbClr val="0F2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A82956B-D777-4CE8-A833-BEB32652A469}"/>
              </a:ext>
            </a:extLst>
          </p:cNvPr>
          <p:cNvGrpSpPr/>
          <p:nvPr/>
        </p:nvGrpSpPr>
        <p:grpSpPr>
          <a:xfrm>
            <a:off x="3311137" y="3188663"/>
            <a:ext cx="5569726" cy="480671"/>
            <a:chOff x="3261223" y="1131982"/>
            <a:chExt cx="5569726" cy="480671"/>
          </a:xfrm>
        </p:grpSpPr>
        <p:sp>
          <p:nvSpPr>
            <p:cNvPr id="13" name="Freeform 513">
              <a:extLst>
                <a:ext uri="{FF2B5EF4-FFF2-40B4-BE49-F238E27FC236}">
                  <a16:creationId xmlns:a16="http://schemas.microsoft.com/office/drawing/2014/main" id="{EB1273FF-269B-4954-A2A6-A66A836FA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223" y="1131982"/>
              <a:ext cx="257584" cy="480671"/>
            </a:xfrm>
            <a:custGeom>
              <a:avLst/>
              <a:gdLst>
                <a:gd name="T0" fmla="*/ 149 w 153"/>
                <a:gd name="T1" fmla="*/ 137 h 286"/>
                <a:gd name="T2" fmla="*/ 16 w 153"/>
                <a:gd name="T3" fmla="*/ 3 h 286"/>
                <a:gd name="T4" fmla="*/ 9 w 153"/>
                <a:gd name="T5" fmla="*/ 0 h 286"/>
                <a:gd name="T6" fmla="*/ 3 w 153"/>
                <a:gd name="T7" fmla="*/ 3 h 286"/>
                <a:gd name="T8" fmla="*/ 2 w 153"/>
                <a:gd name="T9" fmla="*/ 3 h 286"/>
                <a:gd name="T10" fmla="*/ 0 w 153"/>
                <a:gd name="T11" fmla="*/ 10 h 286"/>
                <a:gd name="T12" fmla="*/ 0 w 153"/>
                <a:gd name="T13" fmla="*/ 75 h 286"/>
                <a:gd name="T14" fmla="*/ 2 w 153"/>
                <a:gd name="T15" fmla="*/ 81 h 286"/>
                <a:gd name="T16" fmla="*/ 64 w 153"/>
                <a:gd name="T17" fmla="*/ 143 h 286"/>
                <a:gd name="T18" fmla="*/ 2 w 153"/>
                <a:gd name="T19" fmla="*/ 205 h 286"/>
                <a:gd name="T20" fmla="*/ 0 w 153"/>
                <a:gd name="T21" fmla="*/ 212 h 286"/>
                <a:gd name="T22" fmla="*/ 0 w 153"/>
                <a:gd name="T23" fmla="*/ 277 h 286"/>
                <a:gd name="T24" fmla="*/ 2 w 153"/>
                <a:gd name="T25" fmla="*/ 283 h 286"/>
                <a:gd name="T26" fmla="*/ 3 w 153"/>
                <a:gd name="T27" fmla="*/ 283 h 286"/>
                <a:gd name="T28" fmla="*/ 9 w 153"/>
                <a:gd name="T29" fmla="*/ 286 h 286"/>
                <a:gd name="T30" fmla="*/ 16 w 153"/>
                <a:gd name="T31" fmla="*/ 283 h 286"/>
                <a:gd name="T32" fmla="*/ 149 w 153"/>
                <a:gd name="T33" fmla="*/ 150 h 286"/>
                <a:gd name="T34" fmla="*/ 149 w 153"/>
                <a:gd name="T35" fmla="*/ 13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286">
                  <a:moveTo>
                    <a:pt x="149" y="137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4" y="1"/>
                    <a:pt x="11" y="0"/>
                    <a:pt x="9" y="0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9"/>
                    <a:pt x="2" y="81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2" y="205"/>
                    <a:pt x="2" y="205"/>
                    <a:pt x="2" y="205"/>
                  </a:cubicBezTo>
                  <a:cubicBezTo>
                    <a:pt x="1" y="207"/>
                    <a:pt x="0" y="209"/>
                    <a:pt x="0" y="212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9"/>
                    <a:pt x="1" y="281"/>
                    <a:pt x="2" y="283"/>
                  </a:cubicBezTo>
                  <a:cubicBezTo>
                    <a:pt x="3" y="283"/>
                    <a:pt x="3" y="283"/>
                    <a:pt x="3" y="283"/>
                  </a:cubicBezTo>
                  <a:cubicBezTo>
                    <a:pt x="4" y="285"/>
                    <a:pt x="7" y="286"/>
                    <a:pt x="9" y="286"/>
                  </a:cubicBezTo>
                  <a:cubicBezTo>
                    <a:pt x="12" y="286"/>
                    <a:pt x="14" y="285"/>
                    <a:pt x="16" y="283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3" y="146"/>
                    <a:pt x="153" y="140"/>
                    <a:pt x="149" y="137"/>
                  </a:cubicBezTo>
                  <a:close/>
                </a:path>
              </a:pathLst>
            </a:custGeom>
            <a:solidFill>
              <a:srgbClr val="0F2F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/>
              </a:endParaRPr>
            </a:p>
          </p:txBody>
        </p:sp>
        <p:sp>
          <p:nvSpPr>
            <p:cNvPr id="14" name="Freeform 513">
              <a:extLst>
                <a:ext uri="{FF2B5EF4-FFF2-40B4-BE49-F238E27FC236}">
                  <a16:creationId xmlns:a16="http://schemas.microsoft.com/office/drawing/2014/main" id="{CFFC458D-B562-49F2-959D-D83AD83447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3365" y="1131982"/>
              <a:ext cx="257584" cy="480671"/>
            </a:xfrm>
            <a:custGeom>
              <a:avLst/>
              <a:gdLst>
                <a:gd name="T0" fmla="*/ 149 w 153"/>
                <a:gd name="T1" fmla="*/ 137 h 286"/>
                <a:gd name="T2" fmla="*/ 16 w 153"/>
                <a:gd name="T3" fmla="*/ 3 h 286"/>
                <a:gd name="T4" fmla="*/ 9 w 153"/>
                <a:gd name="T5" fmla="*/ 0 h 286"/>
                <a:gd name="T6" fmla="*/ 3 w 153"/>
                <a:gd name="T7" fmla="*/ 3 h 286"/>
                <a:gd name="T8" fmla="*/ 2 w 153"/>
                <a:gd name="T9" fmla="*/ 3 h 286"/>
                <a:gd name="T10" fmla="*/ 0 w 153"/>
                <a:gd name="T11" fmla="*/ 10 h 286"/>
                <a:gd name="T12" fmla="*/ 0 w 153"/>
                <a:gd name="T13" fmla="*/ 75 h 286"/>
                <a:gd name="T14" fmla="*/ 2 w 153"/>
                <a:gd name="T15" fmla="*/ 81 h 286"/>
                <a:gd name="T16" fmla="*/ 64 w 153"/>
                <a:gd name="T17" fmla="*/ 143 h 286"/>
                <a:gd name="T18" fmla="*/ 2 w 153"/>
                <a:gd name="T19" fmla="*/ 205 h 286"/>
                <a:gd name="T20" fmla="*/ 0 w 153"/>
                <a:gd name="T21" fmla="*/ 212 h 286"/>
                <a:gd name="T22" fmla="*/ 0 w 153"/>
                <a:gd name="T23" fmla="*/ 277 h 286"/>
                <a:gd name="T24" fmla="*/ 2 w 153"/>
                <a:gd name="T25" fmla="*/ 283 h 286"/>
                <a:gd name="T26" fmla="*/ 3 w 153"/>
                <a:gd name="T27" fmla="*/ 283 h 286"/>
                <a:gd name="T28" fmla="*/ 9 w 153"/>
                <a:gd name="T29" fmla="*/ 286 h 286"/>
                <a:gd name="T30" fmla="*/ 16 w 153"/>
                <a:gd name="T31" fmla="*/ 283 h 286"/>
                <a:gd name="T32" fmla="*/ 149 w 153"/>
                <a:gd name="T33" fmla="*/ 150 h 286"/>
                <a:gd name="T34" fmla="*/ 149 w 153"/>
                <a:gd name="T35" fmla="*/ 13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286">
                  <a:moveTo>
                    <a:pt x="149" y="137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4" y="1"/>
                    <a:pt x="11" y="0"/>
                    <a:pt x="9" y="0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9"/>
                    <a:pt x="2" y="81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2" y="205"/>
                    <a:pt x="2" y="205"/>
                    <a:pt x="2" y="205"/>
                  </a:cubicBezTo>
                  <a:cubicBezTo>
                    <a:pt x="1" y="207"/>
                    <a:pt x="0" y="209"/>
                    <a:pt x="0" y="212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9"/>
                    <a:pt x="1" y="281"/>
                    <a:pt x="2" y="283"/>
                  </a:cubicBezTo>
                  <a:cubicBezTo>
                    <a:pt x="3" y="283"/>
                    <a:pt x="3" y="283"/>
                    <a:pt x="3" y="283"/>
                  </a:cubicBezTo>
                  <a:cubicBezTo>
                    <a:pt x="4" y="285"/>
                    <a:pt x="7" y="286"/>
                    <a:pt x="9" y="286"/>
                  </a:cubicBezTo>
                  <a:cubicBezTo>
                    <a:pt x="12" y="286"/>
                    <a:pt x="14" y="285"/>
                    <a:pt x="16" y="283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3" y="146"/>
                    <a:pt x="153" y="140"/>
                    <a:pt x="149" y="137"/>
                  </a:cubicBezTo>
                  <a:close/>
                </a:path>
              </a:pathLst>
            </a:custGeom>
            <a:solidFill>
              <a:srgbClr val="0F2F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52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29017924-4C81-434F-9F68-15BB7BD8009B}"/>
              </a:ext>
            </a:extLst>
          </p:cNvPr>
          <p:cNvGrpSpPr/>
          <p:nvPr/>
        </p:nvGrpSpPr>
        <p:grpSpPr>
          <a:xfrm>
            <a:off x="3199258" y="2370989"/>
            <a:ext cx="5793485" cy="2116022"/>
            <a:chOff x="1769918" y="2385536"/>
            <a:chExt cx="8652164" cy="208692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610372B-15B5-4BC2-894D-CF23B1F28BBA}"/>
                </a:ext>
              </a:extLst>
            </p:cNvPr>
            <p:cNvSpPr/>
            <p:nvPr/>
          </p:nvSpPr>
          <p:spPr>
            <a:xfrm>
              <a:off x="2488770" y="2385536"/>
              <a:ext cx="7214461" cy="2086928"/>
            </a:xfrm>
            <a:prstGeom prst="rect">
              <a:avLst/>
            </a:prstGeom>
            <a:noFill/>
            <a:ln w="38100">
              <a:solidFill>
                <a:srgbClr val="0F2F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1" name="矩形 20">
              <a:extLst>
                <a:ext uri="{FF2B5EF4-FFF2-40B4-BE49-F238E27FC236}">
                  <a16:creationId xmlns:a16="http://schemas.microsoft.com/office/drawing/2014/main" id="{C75983DA-99E2-4287-AF09-4804228BCF8F}"/>
                </a:ext>
              </a:extLst>
            </p:cNvPr>
            <p:cNvSpPr/>
            <p:nvPr/>
          </p:nvSpPr>
          <p:spPr>
            <a:xfrm>
              <a:off x="1769918" y="2812473"/>
              <a:ext cx="8652164" cy="12330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ACE9501-5F1C-464D-8F8E-03D7CA685A9A}"/>
              </a:ext>
            </a:extLst>
          </p:cNvPr>
          <p:cNvSpPr txBox="1"/>
          <p:nvPr/>
        </p:nvSpPr>
        <p:spPr>
          <a:xfrm>
            <a:off x="2546623" y="3075057"/>
            <a:ext cx="7098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THANKS FOR WATCHING 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66961E1-2098-4417-AA31-62505F667DC9}"/>
              </a:ext>
            </a:extLst>
          </p:cNvPr>
          <p:cNvSpPr/>
          <p:nvPr/>
        </p:nvSpPr>
        <p:spPr>
          <a:xfrm>
            <a:off x="364054" y="373646"/>
            <a:ext cx="11463892" cy="6110709"/>
          </a:xfrm>
          <a:prstGeom prst="rect">
            <a:avLst/>
          </a:prstGeom>
          <a:noFill/>
          <a:ln w="38100">
            <a:solidFill>
              <a:srgbClr val="0F2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EA53BDD-9B5E-4FDF-BD7A-AC17B9624A82}"/>
              </a:ext>
            </a:extLst>
          </p:cNvPr>
          <p:cNvSpPr/>
          <p:nvPr/>
        </p:nvSpPr>
        <p:spPr>
          <a:xfrm>
            <a:off x="209334" y="200086"/>
            <a:ext cx="360772" cy="360772"/>
          </a:xfrm>
          <a:prstGeom prst="rect">
            <a:avLst/>
          </a:prstGeom>
          <a:solidFill>
            <a:srgbClr val="0F2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C1EC499-D237-4C35-B392-2203E918F697}"/>
              </a:ext>
            </a:extLst>
          </p:cNvPr>
          <p:cNvSpPr/>
          <p:nvPr/>
        </p:nvSpPr>
        <p:spPr>
          <a:xfrm>
            <a:off x="11647560" y="6347404"/>
            <a:ext cx="360772" cy="360772"/>
          </a:xfrm>
          <a:prstGeom prst="rect">
            <a:avLst/>
          </a:prstGeom>
          <a:solidFill>
            <a:srgbClr val="0F2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513">
            <a:extLst>
              <a:ext uri="{FF2B5EF4-FFF2-40B4-BE49-F238E27FC236}">
                <a16:creationId xmlns:a16="http://schemas.microsoft.com/office/drawing/2014/main" id="{1E673289-DF63-4D4C-BDE3-926043448177}"/>
              </a:ext>
            </a:extLst>
          </p:cNvPr>
          <p:cNvSpPr>
            <a:spLocks/>
          </p:cNvSpPr>
          <p:nvPr/>
        </p:nvSpPr>
        <p:spPr bwMode="auto">
          <a:xfrm>
            <a:off x="3110358" y="3263106"/>
            <a:ext cx="177800" cy="331788"/>
          </a:xfrm>
          <a:custGeom>
            <a:avLst/>
            <a:gdLst>
              <a:gd name="T0" fmla="*/ 149 w 153"/>
              <a:gd name="T1" fmla="*/ 137 h 286"/>
              <a:gd name="T2" fmla="*/ 16 w 153"/>
              <a:gd name="T3" fmla="*/ 3 h 286"/>
              <a:gd name="T4" fmla="*/ 9 w 153"/>
              <a:gd name="T5" fmla="*/ 0 h 286"/>
              <a:gd name="T6" fmla="*/ 3 w 153"/>
              <a:gd name="T7" fmla="*/ 3 h 286"/>
              <a:gd name="T8" fmla="*/ 2 w 153"/>
              <a:gd name="T9" fmla="*/ 3 h 286"/>
              <a:gd name="T10" fmla="*/ 0 w 153"/>
              <a:gd name="T11" fmla="*/ 10 h 286"/>
              <a:gd name="T12" fmla="*/ 0 w 153"/>
              <a:gd name="T13" fmla="*/ 75 h 286"/>
              <a:gd name="T14" fmla="*/ 2 w 153"/>
              <a:gd name="T15" fmla="*/ 81 h 286"/>
              <a:gd name="T16" fmla="*/ 64 w 153"/>
              <a:gd name="T17" fmla="*/ 143 h 286"/>
              <a:gd name="T18" fmla="*/ 2 w 153"/>
              <a:gd name="T19" fmla="*/ 205 h 286"/>
              <a:gd name="T20" fmla="*/ 0 w 153"/>
              <a:gd name="T21" fmla="*/ 212 h 286"/>
              <a:gd name="T22" fmla="*/ 0 w 153"/>
              <a:gd name="T23" fmla="*/ 277 h 286"/>
              <a:gd name="T24" fmla="*/ 2 w 153"/>
              <a:gd name="T25" fmla="*/ 283 h 286"/>
              <a:gd name="T26" fmla="*/ 3 w 153"/>
              <a:gd name="T27" fmla="*/ 283 h 286"/>
              <a:gd name="T28" fmla="*/ 9 w 153"/>
              <a:gd name="T29" fmla="*/ 286 h 286"/>
              <a:gd name="T30" fmla="*/ 16 w 153"/>
              <a:gd name="T31" fmla="*/ 283 h 286"/>
              <a:gd name="T32" fmla="*/ 149 w 153"/>
              <a:gd name="T33" fmla="*/ 150 h 286"/>
              <a:gd name="T34" fmla="*/ 149 w 153"/>
              <a:gd name="T35" fmla="*/ 137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3" h="286">
                <a:moveTo>
                  <a:pt x="149" y="137"/>
                </a:moveTo>
                <a:cubicBezTo>
                  <a:pt x="16" y="3"/>
                  <a:pt x="16" y="3"/>
                  <a:pt x="16" y="3"/>
                </a:cubicBezTo>
                <a:cubicBezTo>
                  <a:pt x="14" y="1"/>
                  <a:pt x="11" y="0"/>
                  <a:pt x="9" y="0"/>
                </a:cubicBezTo>
                <a:cubicBezTo>
                  <a:pt x="7" y="0"/>
                  <a:pt x="4" y="1"/>
                  <a:pt x="3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5"/>
                  <a:pt x="0" y="7"/>
                  <a:pt x="0" y="10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77"/>
                  <a:pt x="1" y="79"/>
                  <a:pt x="2" y="81"/>
                </a:cubicBezTo>
                <a:cubicBezTo>
                  <a:pt x="64" y="143"/>
                  <a:pt x="64" y="143"/>
                  <a:pt x="64" y="143"/>
                </a:cubicBezTo>
                <a:cubicBezTo>
                  <a:pt x="2" y="205"/>
                  <a:pt x="2" y="205"/>
                  <a:pt x="2" y="205"/>
                </a:cubicBezTo>
                <a:cubicBezTo>
                  <a:pt x="1" y="207"/>
                  <a:pt x="0" y="209"/>
                  <a:pt x="0" y="212"/>
                </a:cubicBezTo>
                <a:cubicBezTo>
                  <a:pt x="0" y="277"/>
                  <a:pt x="0" y="277"/>
                  <a:pt x="0" y="277"/>
                </a:cubicBezTo>
                <a:cubicBezTo>
                  <a:pt x="0" y="279"/>
                  <a:pt x="1" y="281"/>
                  <a:pt x="2" y="283"/>
                </a:cubicBezTo>
                <a:cubicBezTo>
                  <a:pt x="3" y="283"/>
                  <a:pt x="3" y="283"/>
                  <a:pt x="3" y="283"/>
                </a:cubicBezTo>
                <a:cubicBezTo>
                  <a:pt x="4" y="285"/>
                  <a:pt x="7" y="286"/>
                  <a:pt x="9" y="286"/>
                </a:cubicBezTo>
                <a:cubicBezTo>
                  <a:pt x="12" y="286"/>
                  <a:pt x="14" y="285"/>
                  <a:pt x="16" y="283"/>
                </a:cubicBezTo>
                <a:cubicBezTo>
                  <a:pt x="149" y="150"/>
                  <a:pt x="149" y="150"/>
                  <a:pt x="149" y="150"/>
                </a:cubicBezTo>
                <a:cubicBezTo>
                  <a:pt x="153" y="146"/>
                  <a:pt x="153" y="140"/>
                  <a:pt x="149" y="137"/>
                </a:cubicBezTo>
                <a:close/>
              </a:path>
            </a:pathLst>
          </a:custGeom>
          <a:solidFill>
            <a:srgbClr val="0F2F5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  <a:ea typeface="等线"/>
            </a:endParaRPr>
          </a:p>
        </p:txBody>
      </p:sp>
      <p:sp>
        <p:nvSpPr>
          <p:cNvPr id="30" name="Freeform 513">
            <a:extLst>
              <a:ext uri="{FF2B5EF4-FFF2-40B4-BE49-F238E27FC236}">
                <a16:creationId xmlns:a16="http://schemas.microsoft.com/office/drawing/2014/main" id="{02DC74E7-9823-4898-A9DA-4611CCA42ED7}"/>
              </a:ext>
            </a:extLst>
          </p:cNvPr>
          <p:cNvSpPr>
            <a:spLocks/>
          </p:cNvSpPr>
          <p:nvPr/>
        </p:nvSpPr>
        <p:spPr bwMode="auto">
          <a:xfrm flipH="1">
            <a:off x="8903843" y="3263106"/>
            <a:ext cx="177800" cy="331788"/>
          </a:xfrm>
          <a:custGeom>
            <a:avLst/>
            <a:gdLst>
              <a:gd name="T0" fmla="*/ 149 w 153"/>
              <a:gd name="T1" fmla="*/ 137 h 286"/>
              <a:gd name="T2" fmla="*/ 16 w 153"/>
              <a:gd name="T3" fmla="*/ 3 h 286"/>
              <a:gd name="T4" fmla="*/ 9 w 153"/>
              <a:gd name="T5" fmla="*/ 0 h 286"/>
              <a:gd name="T6" fmla="*/ 3 w 153"/>
              <a:gd name="T7" fmla="*/ 3 h 286"/>
              <a:gd name="T8" fmla="*/ 2 w 153"/>
              <a:gd name="T9" fmla="*/ 3 h 286"/>
              <a:gd name="T10" fmla="*/ 0 w 153"/>
              <a:gd name="T11" fmla="*/ 10 h 286"/>
              <a:gd name="T12" fmla="*/ 0 w 153"/>
              <a:gd name="T13" fmla="*/ 75 h 286"/>
              <a:gd name="T14" fmla="*/ 2 w 153"/>
              <a:gd name="T15" fmla="*/ 81 h 286"/>
              <a:gd name="T16" fmla="*/ 64 w 153"/>
              <a:gd name="T17" fmla="*/ 143 h 286"/>
              <a:gd name="T18" fmla="*/ 2 w 153"/>
              <a:gd name="T19" fmla="*/ 205 h 286"/>
              <a:gd name="T20" fmla="*/ 0 w 153"/>
              <a:gd name="T21" fmla="*/ 212 h 286"/>
              <a:gd name="T22" fmla="*/ 0 w 153"/>
              <a:gd name="T23" fmla="*/ 277 h 286"/>
              <a:gd name="T24" fmla="*/ 2 w 153"/>
              <a:gd name="T25" fmla="*/ 283 h 286"/>
              <a:gd name="T26" fmla="*/ 3 w 153"/>
              <a:gd name="T27" fmla="*/ 283 h 286"/>
              <a:gd name="T28" fmla="*/ 9 w 153"/>
              <a:gd name="T29" fmla="*/ 286 h 286"/>
              <a:gd name="T30" fmla="*/ 16 w 153"/>
              <a:gd name="T31" fmla="*/ 283 h 286"/>
              <a:gd name="T32" fmla="*/ 149 w 153"/>
              <a:gd name="T33" fmla="*/ 150 h 286"/>
              <a:gd name="T34" fmla="*/ 149 w 153"/>
              <a:gd name="T35" fmla="*/ 137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3" h="286">
                <a:moveTo>
                  <a:pt x="149" y="137"/>
                </a:moveTo>
                <a:cubicBezTo>
                  <a:pt x="16" y="3"/>
                  <a:pt x="16" y="3"/>
                  <a:pt x="16" y="3"/>
                </a:cubicBezTo>
                <a:cubicBezTo>
                  <a:pt x="14" y="1"/>
                  <a:pt x="11" y="0"/>
                  <a:pt x="9" y="0"/>
                </a:cubicBezTo>
                <a:cubicBezTo>
                  <a:pt x="7" y="0"/>
                  <a:pt x="4" y="1"/>
                  <a:pt x="3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5"/>
                  <a:pt x="0" y="7"/>
                  <a:pt x="0" y="10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77"/>
                  <a:pt x="1" y="79"/>
                  <a:pt x="2" y="81"/>
                </a:cubicBezTo>
                <a:cubicBezTo>
                  <a:pt x="64" y="143"/>
                  <a:pt x="64" y="143"/>
                  <a:pt x="64" y="143"/>
                </a:cubicBezTo>
                <a:cubicBezTo>
                  <a:pt x="2" y="205"/>
                  <a:pt x="2" y="205"/>
                  <a:pt x="2" y="205"/>
                </a:cubicBezTo>
                <a:cubicBezTo>
                  <a:pt x="1" y="207"/>
                  <a:pt x="0" y="209"/>
                  <a:pt x="0" y="212"/>
                </a:cubicBezTo>
                <a:cubicBezTo>
                  <a:pt x="0" y="277"/>
                  <a:pt x="0" y="277"/>
                  <a:pt x="0" y="277"/>
                </a:cubicBezTo>
                <a:cubicBezTo>
                  <a:pt x="0" y="279"/>
                  <a:pt x="1" y="281"/>
                  <a:pt x="2" y="283"/>
                </a:cubicBezTo>
                <a:cubicBezTo>
                  <a:pt x="3" y="283"/>
                  <a:pt x="3" y="283"/>
                  <a:pt x="3" y="283"/>
                </a:cubicBezTo>
                <a:cubicBezTo>
                  <a:pt x="4" y="285"/>
                  <a:pt x="7" y="286"/>
                  <a:pt x="9" y="286"/>
                </a:cubicBezTo>
                <a:cubicBezTo>
                  <a:pt x="12" y="286"/>
                  <a:pt x="14" y="285"/>
                  <a:pt x="16" y="283"/>
                </a:cubicBezTo>
                <a:cubicBezTo>
                  <a:pt x="149" y="150"/>
                  <a:pt x="149" y="150"/>
                  <a:pt x="149" y="150"/>
                </a:cubicBezTo>
                <a:cubicBezTo>
                  <a:pt x="153" y="146"/>
                  <a:pt x="153" y="140"/>
                  <a:pt x="149" y="137"/>
                </a:cubicBezTo>
                <a:close/>
              </a:path>
            </a:pathLst>
          </a:custGeom>
          <a:solidFill>
            <a:srgbClr val="0F2F5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 panose="020F0502020204030204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78866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Data Collection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6128539A-CB84-41F5-8DFF-6519B4496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993" y="1727011"/>
            <a:ext cx="8499007" cy="405030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9B1BEDD-234F-4B5C-8717-9716BC4367EA}"/>
              </a:ext>
            </a:extLst>
          </p:cNvPr>
          <p:cNvSpPr txBox="1"/>
          <p:nvPr/>
        </p:nvSpPr>
        <p:spPr>
          <a:xfrm>
            <a:off x="3667340" y="537327"/>
            <a:ext cx="4857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www.gutenberg.org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3266C5E-CEAF-465E-A6BD-D15C9462A03D}"/>
              </a:ext>
            </a:extLst>
          </p:cNvPr>
          <p:cNvSpPr txBox="1"/>
          <p:nvPr/>
        </p:nvSpPr>
        <p:spPr>
          <a:xfrm>
            <a:off x="132414" y="3013501"/>
            <a:ext cx="38330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b="1" i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Open Sans"/>
              </a:rPr>
              <a:t>A library of over 60,000 free eBooks.</a:t>
            </a:r>
          </a:p>
        </p:txBody>
      </p:sp>
    </p:spTree>
    <p:extLst>
      <p:ext uri="{BB962C8B-B14F-4D97-AF65-F5344CB8AC3E}">
        <p14:creationId xmlns:p14="http://schemas.microsoft.com/office/powerpoint/2010/main" val="35109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Data Collection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2481BF2-A631-4B8B-A217-8F56BF9B5500}"/>
              </a:ext>
            </a:extLst>
          </p:cNvPr>
          <p:cNvGrpSpPr/>
          <p:nvPr/>
        </p:nvGrpSpPr>
        <p:grpSpPr>
          <a:xfrm>
            <a:off x="362180" y="2444337"/>
            <a:ext cx="3459609" cy="2033762"/>
            <a:chOff x="1309628" y="3999354"/>
            <a:chExt cx="3459609" cy="2033762"/>
          </a:xfrm>
        </p:grpSpPr>
        <p:sp>
          <p:nvSpPr>
            <p:cNvPr id="21" name="Oval 22">
              <a:extLst>
                <a:ext uri="{FF2B5EF4-FFF2-40B4-BE49-F238E27FC236}">
                  <a16:creationId xmlns:a16="http://schemas.microsoft.com/office/drawing/2014/main" id="{95F39AE5-2A3F-42F6-9DF2-EF0594747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628" y="4468262"/>
              <a:ext cx="839341" cy="8393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AU" altLang="en-US" sz="1600">
                <a:ea typeface="FZXiDengXian-Z06S" panose="02010601030101010101" pitchFamily="2" charset="-128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F0391202-F05D-4A67-A863-E6D0CF8F3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6994" y="4595546"/>
              <a:ext cx="76461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ea typeface="FZXiDengXian-Z06S" panose="02010601030101010101" pitchFamily="2" charset="-128"/>
                  <a:cs typeface="+mn-ea"/>
                  <a:sym typeface="Calibri" panose="020F0502020204030204" pitchFamily="34" charset="0"/>
                </a:rPr>
                <a:t>01</a:t>
              </a:r>
              <a:endParaRPr lang="zh-CN" altLang="en-US" sz="3200" b="1" dirty="0">
                <a:ea typeface="FZXiDengXian-Z06S" panose="02010601030101010101" pitchFamily="2" charset="-128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876023F7-31C5-4B97-92B8-DA285759D563}"/>
                </a:ext>
              </a:extLst>
            </p:cNvPr>
            <p:cNvSpPr txBox="1"/>
            <p:nvPr/>
          </p:nvSpPr>
          <p:spPr>
            <a:xfrm>
              <a:off x="2393387" y="3999354"/>
              <a:ext cx="2375850" cy="203376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FZXiDengXian-Z06S" panose="02010601030101010101" pitchFamily="2" charset="-128"/>
                  <a:cs typeface="+mn-ea"/>
                  <a:sym typeface="Calibri" panose="020F0502020204030204" pitchFamily="34" charset="0"/>
                </a:rPr>
                <a:t>F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FZXiDengXian-Z06S" panose="02010601030101010101" pitchFamily="2" charset="-128"/>
                  <a:cs typeface="+mn-ea"/>
                  <a:sym typeface="Calibri" panose="020F0502020204030204" pitchFamily="34" charset="0"/>
                </a:rPr>
                <a:t>ind the webpages that contain the text content 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FZXiDengXian-Z06S" panose="02010601030101010101" pitchFamily="2" charset="-128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CA9D842A-F2A5-48BC-9746-140B09EC2678}"/>
                </a:ext>
              </a:extLst>
            </p:cNvPr>
            <p:cNvSpPr txBox="1"/>
            <p:nvPr/>
          </p:nvSpPr>
          <p:spPr>
            <a:xfrm>
              <a:off x="2005257" y="4920151"/>
              <a:ext cx="1701329" cy="19216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endPara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Calibri" panose="020F0502020204030204" pitchFamily="34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974D5100-8C25-402A-AC61-6CA6CA155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143" y="938001"/>
            <a:ext cx="6219048" cy="5046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B6E1C2-FD89-4AD3-BC61-54E952C6EE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262"/>
          <a:stretch/>
        </p:blipFill>
        <p:spPr>
          <a:xfrm>
            <a:off x="4321273" y="1479150"/>
            <a:ext cx="7508547" cy="3707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152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Data Collection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2481BF2-A631-4B8B-A217-8F56BF9B5500}"/>
              </a:ext>
            </a:extLst>
          </p:cNvPr>
          <p:cNvGrpSpPr/>
          <p:nvPr/>
        </p:nvGrpSpPr>
        <p:grpSpPr>
          <a:xfrm>
            <a:off x="362180" y="2670650"/>
            <a:ext cx="3482772" cy="1516697"/>
            <a:chOff x="1309628" y="4129584"/>
            <a:chExt cx="3482772" cy="1516697"/>
          </a:xfrm>
        </p:grpSpPr>
        <p:sp>
          <p:nvSpPr>
            <p:cNvPr id="21" name="Oval 22">
              <a:extLst>
                <a:ext uri="{FF2B5EF4-FFF2-40B4-BE49-F238E27FC236}">
                  <a16:creationId xmlns:a16="http://schemas.microsoft.com/office/drawing/2014/main" id="{95F39AE5-2A3F-42F6-9DF2-EF0594747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628" y="4468262"/>
              <a:ext cx="839341" cy="8393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AU" altLang="en-US" sz="1600">
                <a:ea typeface="FZXiDengXian-Z06S" panose="02010601030101010101" pitchFamily="2" charset="-128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F0391202-F05D-4A67-A863-E6D0CF8F3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6994" y="4595546"/>
              <a:ext cx="76461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ea typeface="FZXiDengXian-Z06S" panose="02010601030101010101" pitchFamily="2" charset="-128"/>
                  <a:cs typeface="+mn-ea"/>
                  <a:sym typeface="Calibri" panose="020F0502020204030204" pitchFamily="34" charset="0"/>
                </a:rPr>
                <a:t>02</a:t>
              </a:r>
              <a:endParaRPr lang="zh-CN" altLang="en-US" sz="3200" b="1" dirty="0">
                <a:ea typeface="FZXiDengXian-Z06S" panose="02010601030101010101" pitchFamily="2" charset="-128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876023F7-31C5-4B97-92B8-DA285759D563}"/>
                </a:ext>
              </a:extLst>
            </p:cNvPr>
            <p:cNvSpPr txBox="1"/>
            <p:nvPr/>
          </p:nvSpPr>
          <p:spPr>
            <a:xfrm>
              <a:off x="2416550" y="4129584"/>
              <a:ext cx="2375850" cy="15166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FZXiDengXian-Z06S" panose="02010601030101010101" pitchFamily="2" charset="-128"/>
                  <a:cs typeface="+mn-ea"/>
                  <a:sym typeface="Calibri" panose="020F0502020204030204" pitchFamily="34" charset="0"/>
                </a:rPr>
                <a:t>G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FZXiDengXian-Z06S" panose="02010601030101010101" pitchFamily="2" charset="-128"/>
                  <a:cs typeface="+mn-ea"/>
                  <a:sym typeface="Calibri" panose="020F0502020204030204" pitchFamily="34" charset="0"/>
                </a:rPr>
                <a:t>et the text content of each webpage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FZXiDengXian-Z06S" panose="02010601030101010101" pitchFamily="2" charset="-128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CA9D842A-F2A5-48BC-9746-140B09EC2678}"/>
                </a:ext>
              </a:extLst>
            </p:cNvPr>
            <p:cNvSpPr txBox="1"/>
            <p:nvPr/>
          </p:nvSpPr>
          <p:spPr>
            <a:xfrm>
              <a:off x="2005257" y="4920151"/>
              <a:ext cx="1701329" cy="19216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endPara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Calibri" panose="020F0502020204030204" pitchFamily="34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8DDAF786-DB91-4529-9182-9A5CA4BB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091" y="1104613"/>
            <a:ext cx="5753100" cy="4905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D6DD21D4-0FC9-4740-8005-FDF4E9A8B3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02"/>
          <a:stretch/>
        </p:blipFill>
        <p:spPr>
          <a:xfrm>
            <a:off x="5109901" y="2222938"/>
            <a:ext cx="6024290" cy="2412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1614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Data Collection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F45B5FF1-E491-4C38-B5FA-F86EAD3D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14" y="683620"/>
            <a:ext cx="3804033" cy="435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 descr="表格&#10;&#10;描述已自动生成">
            <a:extLst>
              <a:ext uri="{FF2B5EF4-FFF2-40B4-BE49-F238E27FC236}">
                <a16:creationId xmlns:a16="http://schemas.microsoft.com/office/drawing/2014/main" id="{EB47920A-AD67-4EDF-A4DB-FDB0F658D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918" y="2026349"/>
            <a:ext cx="5282809" cy="4271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7087DE3-C74E-4821-B637-163D75A2D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31655"/>
            <a:ext cx="5972017" cy="3413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249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87C9AD4-467E-4FA2-AC19-77055392BC0D}"/>
              </a:ext>
            </a:extLst>
          </p:cNvPr>
          <p:cNvGrpSpPr/>
          <p:nvPr/>
        </p:nvGrpSpPr>
        <p:grpSpPr>
          <a:xfrm>
            <a:off x="0" y="201349"/>
            <a:ext cx="3030311" cy="422389"/>
            <a:chOff x="2606619" y="1654592"/>
            <a:chExt cx="3030311" cy="42238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CD18660-3D1B-446C-866C-E3FD73E7C88B}"/>
                </a:ext>
              </a:extLst>
            </p:cNvPr>
            <p:cNvGrpSpPr/>
            <p:nvPr/>
          </p:nvGrpSpPr>
          <p:grpSpPr>
            <a:xfrm>
              <a:off x="2739033" y="1654592"/>
              <a:ext cx="2765481" cy="422389"/>
              <a:chOff x="1769918" y="2385536"/>
              <a:chExt cx="8652164" cy="208692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09E5BC-69BB-4C1B-A2C8-24DD94565417}"/>
                  </a:ext>
                </a:extLst>
              </p:cNvPr>
              <p:cNvSpPr/>
              <p:nvPr/>
            </p:nvSpPr>
            <p:spPr>
              <a:xfrm>
                <a:off x="2488770" y="2385536"/>
                <a:ext cx="7214461" cy="2086928"/>
              </a:xfrm>
              <a:prstGeom prst="rect">
                <a:avLst/>
              </a:prstGeom>
              <a:noFill/>
              <a:ln w="19050">
                <a:solidFill>
                  <a:srgbClr val="0F2F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D9EEACF5-5711-4037-96D3-610967C7E9FB}"/>
                  </a:ext>
                </a:extLst>
              </p:cNvPr>
              <p:cNvSpPr/>
              <p:nvPr/>
            </p:nvSpPr>
            <p:spPr>
              <a:xfrm>
                <a:off x="1769918" y="2812473"/>
                <a:ext cx="8652164" cy="1233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903990-DA86-4D9B-BCF8-B7D971770C40}"/>
                </a:ext>
              </a:extLst>
            </p:cNvPr>
            <p:cNvSpPr txBox="1"/>
            <p:nvPr/>
          </p:nvSpPr>
          <p:spPr>
            <a:xfrm>
              <a:off x="2606619" y="1681121"/>
              <a:ext cx="3030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badi Extra Light" panose="020B0204020104020204" pitchFamily="34" charset="0"/>
                  <a:ea typeface="黑体" panose="02010609060101010101" pitchFamily="49" charset="-122"/>
                </a:rPr>
                <a:t>Ranking Algorithm</a:t>
              </a:r>
              <a:endParaRPr lang="zh-CN" altLang="en-US" b="1" dirty="0">
                <a:latin typeface="Abadi Extra Light" panose="020B0204020104020204" pitchFamily="34" charset="0"/>
                <a:ea typeface="黑体" panose="02010609060101010101" pitchFamily="49" charset="-122"/>
              </a:endParaRPr>
            </a:p>
          </p:txBody>
        </p:sp>
      </p:grpSp>
      <p:pic>
        <p:nvPicPr>
          <p:cNvPr id="5" name="图片 4" descr="文本, 白板&#10;&#10;描述已自动生成">
            <a:extLst>
              <a:ext uri="{FF2B5EF4-FFF2-40B4-BE49-F238E27FC236}">
                <a16:creationId xmlns:a16="http://schemas.microsoft.com/office/drawing/2014/main" id="{6256AC73-4BC8-49EA-90E0-003AAB9EA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849" y="815336"/>
            <a:ext cx="5449623" cy="3635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3BFFB90-1883-46BF-9704-9F5602EC773F}"/>
                  </a:ext>
                </a:extLst>
              </p:cNvPr>
              <p:cNvSpPr txBox="1"/>
              <p:nvPr/>
            </p:nvSpPr>
            <p:spPr>
              <a:xfrm>
                <a:off x="2785222" y="4789584"/>
                <a:ext cx="6094878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𝑡𝑒𝑟𝑚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𝑎𝑝𝑝𝑒𝑎𝑟𝑠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𝑑𝑜𝑐𝑢𝑚𝑒𝑛𝑡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𝑡𝑒𝑟𝑚𝑠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𝑑𝑜𝑐𝑢𝑚𝑒𝑛𝑡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3BFFB90-1883-46BF-9704-9F5602EC7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222" y="4789584"/>
                <a:ext cx="6094878" cy="6674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242B5F3-80A0-4686-815F-1D7B4D3714EC}"/>
                  </a:ext>
                </a:extLst>
              </p:cNvPr>
              <p:cNvSpPr txBox="1"/>
              <p:nvPr/>
            </p:nvSpPr>
            <p:spPr>
              <a:xfrm>
                <a:off x="2785222" y="5735712"/>
                <a:ext cx="6094878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𝐼𝐷𝐹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) = 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𝑇𝑜𝑡𝑎𝑙</m:t>
                                  </m:r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𝑛𝑢𝑚𝑏𝑒𝑟</m:t>
                                  </m:r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𝑑𝑜𝑐𝑢𝑚𝑒𝑛𝑡𝑠</m:t>
                                  </m:r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𝑁𝑢𝑚𝑏𝑒𝑟</m:t>
                                  </m:r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𝑑𝑜𝑐𝑢𝑚𝑒𝑛𝑡𝑠</m:t>
                                  </m:r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𝑤𝑖𝑡h</m:t>
                                  </m:r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𝑡𝑒𝑟𝑚</m:t>
                                  </m:r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242B5F3-80A0-4686-815F-1D7B4D371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222" y="5735712"/>
                <a:ext cx="6094878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69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29017924-4C81-434F-9F68-15BB7BD8009B}"/>
              </a:ext>
            </a:extLst>
          </p:cNvPr>
          <p:cNvGrpSpPr/>
          <p:nvPr/>
        </p:nvGrpSpPr>
        <p:grpSpPr>
          <a:xfrm>
            <a:off x="3199258" y="2370989"/>
            <a:ext cx="5793485" cy="2116022"/>
            <a:chOff x="1769918" y="2385536"/>
            <a:chExt cx="8652164" cy="208692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610372B-15B5-4BC2-894D-CF23B1F28BBA}"/>
                </a:ext>
              </a:extLst>
            </p:cNvPr>
            <p:cNvSpPr/>
            <p:nvPr/>
          </p:nvSpPr>
          <p:spPr>
            <a:xfrm>
              <a:off x="2488770" y="2385536"/>
              <a:ext cx="7214461" cy="2086928"/>
            </a:xfrm>
            <a:prstGeom prst="rect">
              <a:avLst/>
            </a:prstGeom>
            <a:noFill/>
            <a:ln w="38100">
              <a:solidFill>
                <a:srgbClr val="0F2F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1" name="矩形 20">
              <a:extLst>
                <a:ext uri="{FF2B5EF4-FFF2-40B4-BE49-F238E27FC236}">
                  <a16:creationId xmlns:a16="http://schemas.microsoft.com/office/drawing/2014/main" id="{C75983DA-99E2-4287-AF09-4804228BCF8F}"/>
                </a:ext>
              </a:extLst>
            </p:cNvPr>
            <p:cNvSpPr/>
            <p:nvPr/>
          </p:nvSpPr>
          <p:spPr>
            <a:xfrm>
              <a:off x="1769918" y="2812473"/>
              <a:ext cx="8652164" cy="12330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ACE9501-5F1C-464D-8F8E-03D7CA685A9A}"/>
              </a:ext>
            </a:extLst>
          </p:cNvPr>
          <p:cNvSpPr txBox="1"/>
          <p:nvPr/>
        </p:nvSpPr>
        <p:spPr>
          <a:xfrm>
            <a:off x="2546623" y="2767278"/>
            <a:ext cx="7098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Abadi Extra Light" panose="020B0204020104020204" pitchFamily="34" charset="0"/>
                <a:ea typeface="黑体" panose="02010609060101010101" pitchFamily="49" charset="-122"/>
              </a:rPr>
              <a:t>PART 02</a:t>
            </a:r>
          </a:p>
          <a:p>
            <a:pPr algn="ctr"/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Indexing and ranking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66961E1-2098-4417-AA31-62505F667DC9}"/>
              </a:ext>
            </a:extLst>
          </p:cNvPr>
          <p:cNvSpPr/>
          <p:nvPr/>
        </p:nvSpPr>
        <p:spPr>
          <a:xfrm>
            <a:off x="364054" y="373646"/>
            <a:ext cx="11463892" cy="6110709"/>
          </a:xfrm>
          <a:prstGeom prst="rect">
            <a:avLst/>
          </a:prstGeom>
          <a:noFill/>
          <a:ln w="38100">
            <a:solidFill>
              <a:srgbClr val="0F2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EA53BDD-9B5E-4FDF-BD7A-AC17B9624A82}"/>
              </a:ext>
            </a:extLst>
          </p:cNvPr>
          <p:cNvSpPr/>
          <p:nvPr/>
        </p:nvSpPr>
        <p:spPr>
          <a:xfrm>
            <a:off x="209334" y="200086"/>
            <a:ext cx="360772" cy="360772"/>
          </a:xfrm>
          <a:prstGeom prst="rect">
            <a:avLst/>
          </a:prstGeom>
          <a:solidFill>
            <a:srgbClr val="0F2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C1EC499-D237-4C35-B392-2203E918F697}"/>
              </a:ext>
            </a:extLst>
          </p:cNvPr>
          <p:cNvSpPr/>
          <p:nvPr/>
        </p:nvSpPr>
        <p:spPr>
          <a:xfrm>
            <a:off x="11647560" y="6347404"/>
            <a:ext cx="360772" cy="360772"/>
          </a:xfrm>
          <a:prstGeom prst="rect">
            <a:avLst/>
          </a:prstGeom>
          <a:solidFill>
            <a:srgbClr val="0F2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49E99FA-1D8D-4B23-8309-03A7F7074FDA}"/>
              </a:ext>
            </a:extLst>
          </p:cNvPr>
          <p:cNvGrpSpPr/>
          <p:nvPr/>
        </p:nvGrpSpPr>
        <p:grpSpPr>
          <a:xfrm>
            <a:off x="3311137" y="3188663"/>
            <a:ext cx="5569726" cy="480671"/>
            <a:chOff x="3261223" y="1131982"/>
            <a:chExt cx="5569726" cy="480671"/>
          </a:xfrm>
        </p:grpSpPr>
        <p:sp>
          <p:nvSpPr>
            <p:cNvPr id="29" name="Freeform 513">
              <a:extLst>
                <a:ext uri="{FF2B5EF4-FFF2-40B4-BE49-F238E27FC236}">
                  <a16:creationId xmlns:a16="http://schemas.microsoft.com/office/drawing/2014/main" id="{1E673289-DF63-4D4C-BDE3-926043448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223" y="1131982"/>
              <a:ext cx="257584" cy="480671"/>
            </a:xfrm>
            <a:custGeom>
              <a:avLst/>
              <a:gdLst>
                <a:gd name="T0" fmla="*/ 149 w 153"/>
                <a:gd name="T1" fmla="*/ 137 h 286"/>
                <a:gd name="T2" fmla="*/ 16 w 153"/>
                <a:gd name="T3" fmla="*/ 3 h 286"/>
                <a:gd name="T4" fmla="*/ 9 w 153"/>
                <a:gd name="T5" fmla="*/ 0 h 286"/>
                <a:gd name="T6" fmla="*/ 3 w 153"/>
                <a:gd name="T7" fmla="*/ 3 h 286"/>
                <a:gd name="T8" fmla="*/ 2 w 153"/>
                <a:gd name="T9" fmla="*/ 3 h 286"/>
                <a:gd name="T10" fmla="*/ 0 w 153"/>
                <a:gd name="T11" fmla="*/ 10 h 286"/>
                <a:gd name="T12" fmla="*/ 0 w 153"/>
                <a:gd name="T13" fmla="*/ 75 h 286"/>
                <a:gd name="T14" fmla="*/ 2 w 153"/>
                <a:gd name="T15" fmla="*/ 81 h 286"/>
                <a:gd name="T16" fmla="*/ 64 w 153"/>
                <a:gd name="T17" fmla="*/ 143 h 286"/>
                <a:gd name="T18" fmla="*/ 2 w 153"/>
                <a:gd name="T19" fmla="*/ 205 h 286"/>
                <a:gd name="T20" fmla="*/ 0 w 153"/>
                <a:gd name="T21" fmla="*/ 212 h 286"/>
                <a:gd name="T22" fmla="*/ 0 w 153"/>
                <a:gd name="T23" fmla="*/ 277 h 286"/>
                <a:gd name="T24" fmla="*/ 2 w 153"/>
                <a:gd name="T25" fmla="*/ 283 h 286"/>
                <a:gd name="T26" fmla="*/ 3 w 153"/>
                <a:gd name="T27" fmla="*/ 283 h 286"/>
                <a:gd name="T28" fmla="*/ 9 w 153"/>
                <a:gd name="T29" fmla="*/ 286 h 286"/>
                <a:gd name="T30" fmla="*/ 16 w 153"/>
                <a:gd name="T31" fmla="*/ 283 h 286"/>
                <a:gd name="T32" fmla="*/ 149 w 153"/>
                <a:gd name="T33" fmla="*/ 150 h 286"/>
                <a:gd name="T34" fmla="*/ 149 w 153"/>
                <a:gd name="T35" fmla="*/ 13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286">
                  <a:moveTo>
                    <a:pt x="149" y="137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4" y="1"/>
                    <a:pt x="11" y="0"/>
                    <a:pt x="9" y="0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9"/>
                    <a:pt x="2" y="81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2" y="205"/>
                    <a:pt x="2" y="205"/>
                    <a:pt x="2" y="205"/>
                  </a:cubicBezTo>
                  <a:cubicBezTo>
                    <a:pt x="1" y="207"/>
                    <a:pt x="0" y="209"/>
                    <a:pt x="0" y="212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9"/>
                    <a:pt x="1" y="281"/>
                    <a:pt x="2" y="283"/>
                  </a:cubicBezTo>
                  <a:cubicBezTo>
                    <a:pt x="3" y="283"/>
                    <a:pt x="3" y="283"/>
                    <a:pt x="3" y="283"/>
                  </a:cubicBezTo>
                  <a:cubicBezTo>
                    <a:pt x="4" y="285"/>
                    <a:pt x="7" y="286"/>
                    <a:pt x="9" y="286"/>
                  </a:cubicBezTo>
                  <a:cubicBezTo>
                    <a:pt x="12" y="286"/>
                    <a:pt x="14" y="285"/>
                    <a:pt x="16" y="283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3" y="146"/>
                    <a:pt x="153" y="140"/>
                    <a:pt x="149" y="137"/>
                  </a:cubicBezTo>
                  <a:close/>
                </a:path>
              </a:pathLst>
            </a:custGeom>
            <a:solidFill>
              <a:srgbClr val="0F2F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/>
              </a:endParaRPr>
            </a:p>
          </p:txBody>
        </p:sp>
        <p:sp>
          <p:nvSpPr>
            <p:cNvPr id="30" name="Freeform 513">
              <a:extLst>
                <a:ext uri="{FF2B5EF4-FFF2-40B4-BE49-F238E27FC236}">
                  <a16:creationId xmlns:a16="http://schemas.microsoft.com/office/drawing/2014/main" id="{02DC74E7-9823-4898-A9DA-4611CCA42E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3365" y="1131982"/>
              <a:ext cx="257584" cy="480671"/>
            </a:xfrm>
            <a:custGeom>
              <a:avLst/>
              <a:gdLst>
                <a:gd name="T0" fmla="*/ 149 w 153"/>
                <a:gd name="T1" fmla="*/ 137 h 286"/>
                <a:gd name="T2" fmla="*/ 16 w 153"/>
                <a:gd name="T3" fmla="*/ 3 h 286"/>
                <a:gd name="T4" fmla="*/ 9 w 153"/>
                <a:gd name="T5" fmla="*/ 0 h 286"/>
                <a:gd name="T6" fmla="*/ 3 w 153"/>
                <a:gd name="T7" fmla="*/ 3 h 286"/>
                <a:gd name="T8" fmla="*/ 2 w 153"/>
                <a:gd name="T9" fmla="*/ 3 h 286"/>
                <a:gd name="T10" fmla="*/ 0 w 153"/>
                <a:gd name="T11" fmla="*/ 10 h 286"/>
                <a:gd name="T12" fmla="*/ 0 w 153"/>
                <a:gd name="T13" fmla="*/ 75 h 286"/>
                <a:gd name="T14" fmla="*/ 2 w 153"/>
                <a:gd name="T15" fmla="*/ 81 h 286"/>
                <a:gd name="T16" fmla="*/ 64 w 153"/>
                <a:gd name="T17" fmla="*/ 143 h 286"/>
                <a:gd name="T18" fmla="*/ 2 w 153"/>
                <a:gd name="T19" fmla="*/ 205 h 286"/>
                <a:gd name="T20" fmla="*/ 0 w 153"/>
                <a:gd name="T21" fmla="*/ 212 h 286"/>
                <a:gd name="T22" fmla="*/ 0 w 153"/>
                <a:gd name="T23" fmla="*/ 277 h 286"/>
                <a:gd name="T24" fmla="*/ 2 w 153"/>
                <a:gd name="T25" fmla="*/ 283 h 286"/>
                <a:gd name="T26" fmla="*/ 3 w 153"/>
                <a:gd name="T27" fmla="*/ 283 h 286"/>
                <a:gd name="T28" fmla="*/ 9 w 153"/>
                <a:gd name="T29" fmla="*/ 286 h 286"/>
                <a:gd name="T30" fmla="*/ 16 w 153"/>
                <a:gd name="T31" fmla="*/ 283 h 286"/>
                <a:gd name="T32" fmla="*/ 149 w 153"/>
                <a:gd name="T33" fmla="*/ 150 h 286"/>
                <a:gd name="T34" fmla="*/ 149 w 153"/>
                <a:gd name="T35" fmla="*/ 13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286">
                  <a:moveTo>
                    <a:pt x="149" y="137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4" y="1"/>
                    <a:pt x="11" y="0"/>
                    <a:pt x="9" y="0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9"/>
                    <a:pt x="2" y="81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2" y="205"/>
                    <a:pt x="2" y="205"/>
                    <a:pt x="2" y="205"/>
                  </a:cubicBezTo>
                  <a:cubicBezTo>
                    <a:pt x="1" y="207"/>
                    <a:pt x="0" y="209"/>
                    <a:pt x="0" y="212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9"/>
                    <a:pt x="1" y="281"/>
                    <a:pt x="2" y="283"/>
                  </a:cubicBezTo>
                  <a:cubicBezTo>
                    <a:pt x="3" y="283"/>
                    <a:pt x="3" y="283"/>
                    <a:pt x="3" y="283"/>
                  </a:cubicBezTo>
                  <a:cubicBezTo>
                    <a:pt x="4" y="285"/>
                    <a:pt x="7" y="286"/>
                    <a:pt x="9" y="286"/>
                  </a:cubicBezTo>
                  <a:cubicBezTo>
                    <a:pt x="12" y="286"/>
                    <a:pt x="14" y="285"/>
                    <a:pt x="16" y="283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3" y="146"/>
                    <a:pt x="153" y="140"/>
                    <a:pt x="149" y="137"/>
                  </a:cubicBezTo>
                  <a:close/>
                </a:path>
              </a:pathLst>
            </a:custGeom>
            <a:solidFill>
              <a:srgbClr val="0F2F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996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515</Words>
  <Application>Microsoft Macintosh PowerPoint</Application>
  <PresentationFormat>宽屏</PresentationFormat>
  <Paragraphs>111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等线</vt:lpstr>
      <vt:lpstr>等线 Light</vt:lpstr>
      <vt:lpstr>黑体</vt:lpstr>
      <vt:lpstr>STHupo</vt:lpstr>
      <vt:lpstr>Open Sans</vt:lpstr>
      <vt:lpstr>Abadi Extra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唐 凯</dc:creator>
  <cp:lastModifiedBy>何 其睿</cp:lastModifiedBy>
  <cp:revision>71</cp:revision>
  <dcterms:created xsi:type="dcterms:W3CDTF">2019-05-21T13:20:10Z</dcterms:created>
  <dcterms:modified xsi:type="dcterms:W3CDTF">2021-01-12T02:10:46Z</dcterms:modified>
</cp:coreProperties>
</file>